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68" r:id="rId2"/>
    <p:sldId id="275" r:id="rId3"/>
    <p:sldId id="298" r:id="rId4"/>
    <p:sldId id="276" r:id="rId5"/>
    <p:sldId id="301" r:id="rId6"/>
    <p:sldId id="302" r:id="rId7"/>
    <p:sldId id="292" r:id="rId8"/>
    <p:sldId id="293" r:id="rId9"/>
    <p:sldId id="294" r:id="rId10"/>
    <p:sldId id="295" r:id="rId11"/>
    <p:sldId id="296" r:id="rId12"/>
    <p:sldId id="297" r:id="rId13"/>
    <p:sldId id="290" r:id="rId14"/>
    <p:sldId id="291" r:id="rId15"/>
    <p:sldId id="279" r:id="rId16"/>
    <p:sldId id="305" r:id="rId17"/>
    <p:sldId id="306" r:id="rId18"/>
    <p:sldId id="307" r:id="rId19"/>
    <p:sldId id="308" r:id="rId20"/>
    <p:sldId id="309" r:id="rId21"/>
    <p:sldId id="299" r:id="rId22"/>
    <p:sldId id="303" r:id="rId23"/>
    <p:sldId id="300" r:id="rId24"/>
    <p:sldId id="304" r:id="rId25"/>
    <p:sldId id="289" r:id="rId26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B910A2-74F8-4BD5-86AA-DC6EFD01390D}" type="datetimeFigureOut">
              <a:rPr lang="nl-NL" smtClean="0"/>
              <a:pPr/>
              <a:t>14-5-2018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61E36E-FB75-4528-9F4E-C028471F54D2}" type="slidenum">
              <a:rPr lang="nl-NL" smtClean="0"/>
              <a:pPr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708233" y="685508"/>
            <a:ext cx="5447944" cy="343192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5pPr>
            <a:lvl6pPr marL="25146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6pPr>
            <a:lvl7pPr marL="29718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7pPr>
            <a:lvl8pPr marL="34290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8pPr>
            <a:lvl9pPr marL="38862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r" eaLnBrk="1" hangingPunct="1">
              <a:buFont typeface="Times New Roman" pitchFamily="18" charset="0"/>
              <a:buNone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/>
          </p:nvPr>
        </p:nvSpPr>
        <p:spPr>
          <a:xfrm>
            <a:off x="913333" y="4343985"/>
            <a:ext cx="5029735" cy="409989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968" tIns="46484" rIns="92968" bIns="4648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BF2B7-5D26-49DE-90B0-1F0CC1947CD2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013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44824"/>
            <a:ext cx="712656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573016"/>
            <a:ext cx="712879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8D85-D702-496B-9AC1-75A848BA62B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7277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68D85-D702-496B-9AC1-75A848BA62BF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08096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094853" y="6453336"/>
            <a:ext cx="936862" cy="273050"/>
          </a:xfrm>
        </p:spPr>
        <p:txBody>
          <a:bodyPr/>
          <a:lstStyle>
            <a:lvl1pPr>
              <a:defRPr/>
            </a:lvl1pPr>
          </a:lstStyle>
          <a:p>
            <a:fld id="{41D58549-CE76-484A-9ED1-06CE5EC1856B}" type="slidenum">
              <a:rPr lang="en-GB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196298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image" Target="../media/image7.png"/><Relationship Id="rId5" Type="http://schemas.openxmlformats.org/officeDocument/2006/relationships/image" Target="../media/image1.jpeg"/><Relationship Id="rId10" Type="http://schemas.openxmlformats.org/officeDocument/2006/relationships/image" Target="../media/image6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00807"/>
            <a:ext cx="7283152" cy="45237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2280" y="6560259"/>
            <a:ext cx="648072" cy="196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00000"/>
                </a:solidFill>
              </a:defRPr>
            </a:lvl1pPr>
          </a:lstStyle>
          <a:p>
            <a:fld id="{5FB68D85-D702-496B-9AC1-75A848BA62BF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7" name="Rectangle 6"/>
          <p:cNvSpPr/>
          <p:nvPr/>
        </p:nvSpPr>
        <p:spPr>
          <a:xfrm>
            <a:off x="7956376" y="0"/>
            <a:ext cx="1187624" cy="6858000"/>
          </a:xfrm>
          <a:prstGeom prst="rect">
            <a:avLst/>
          </a:prstGeom>
          <a:solidFill>
            <a:srgbClr val="004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2" descr="P:\1_En cours\Sites\Shutterstock photos\web\precision_measurement_too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60648"/>
            <a:ext cx="900000" cy="69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P:\1_En cours\Sites\Shutterstock photos\web\tanker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412776"/>
            <a:ext cx="900000" cy="65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P:\1_En cours\Sites\Shutterstock photos\web\radar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515476"/>
            <a:ext cx="900000" cy="69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P:\1_En cours\Sites\Shutterstock photos\web\medical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3717032"/>
            <a:ext cx="900000" cy="67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P:\1_En cours\Sites\Shutterstock photos\web\blood-pressur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4843799"/>
            <a:ext cx="900000" cy="60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P:\1_En cours\Sites\Shutterstock photos\web\gold_scale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923694"/>
            <a:ext cx="900000" cy="6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0371"/>
            <a:ext cx="934349" cy="93434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445416" y="315159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rgbClr val="0070C0"/>
                </a:solidFill>
              </a:rPr>
              <a:t>OIML</a:t>
            </a:r>
            <a:r>
              <a:rPr lang="en-GB" sz="3200" baseline="0" dirty="0">
                <a:solidFill>
                  <a:srgbClr val="0070C0"/>
                </a:solidFill>
              </a:rPr>
              <a:t> Certification System (OIML-CS)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63888" y="6519827"/>
            <a:ext cx="12682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OIML-CS Seminar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95536" y="6519826"/>
            <a:ext cx="13962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Moscow,</a:t>
            </a:r>
            <a:r>
              <a:rPr lang="en-GB" sz="1200" baseline="0" dirty="0">
                <a:solidFill>
                  <a:srgbClr val="FF0000"/>
                </a:solidFill>
              </a:rPr>
              <a:t> May 2018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429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baseline="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mailto:cock.oosterman@oiml.or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oiml.org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318" y="148478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US" dirty="0"/>
              <a:t>Activities</a:t>
            </a:r>
            <a:r>
              <a:rPr lang="nl-NL" dirty="0"/>
              <a:t> of the MC and RC</a:t>
            </a:r>
          </a:p>
        </p:txBody>
      </p:sp>
      <p:sp>
        <p:nvSpPr>
          <p:cNvPr id="5" name="Subtitle 2"/>
          <p:cNvSpPr>
            <a:spLocks noGrp="1"/>
          </p:cNvSpPr>
          <p:nvPr/>
        </p:nvSpPr>
        <p:spPr>
          <a:xfrm>
            <a:off x="467544" y="2492896"/>
            <a:ext cx="7128792" cy="3312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dirty="0">
                <a:solidFill>
                  <a:schemeClr val="tx1"/>
                </a:solidFill>
              </a:rPr>
              <a:t>COOMET </a:t>
            </a:r>
            <a:r>
              <a:rPr lang="fr-FR" sz="2800" dirty="0" err="1">
                <a:solidFill>
                  <a:schemeClr val="tx1"/>
                </a:solidFill>
              </a:rPr>
              <a:t>Seminar</a:t>
            </a:r>
            <a:r>
              <a:rPr lang="fr-FR" sz="2800" dirty="0">
                <a:solidFill>
                  <a:schemeClr val="tx1"/>
                </a:solidFill>
              </a:rPr>
              <a:t> </a:t>
            </a:r>
          </a:p>
          <a:p>
            <a:r>
              <a:rPr lang="fr-FR" sz="2800" dirty="0">
                <a:solidFill>
                  <a:schemeClr val="tx1"/>
                </a:solidFill>
              </a:rPr>
              <a:t>OIML Certification System (OIML-CS)</a:t>
            </a:r>
          </a:p>
          <a:p>
            <a:r>
              <a:rPr lang="fr-FR" sz="2400" dirty="0">
                <a:solidFill>
                  <a:schemeClr val="tx1"/>
                </a:solidFill>
              </a:rPr>
              <a:t>Moscow, </a:t>
            </a:r>
            <a:r>
              <a:rPr lang="fr-FR" sz="2400" dirty="0" err="1">
                <a:solidFill>
                  <a:schemeClr val="tx1"/>
                </a:solidFill>
              </a:rPr>
              <a:t>Russian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Federation</a:t>
            </a:r>
            <a:r>
              <a:rPr lang="fr-FR" sz="2400" dirty="0">
                <a:solidFill>
                  <a:schemeClr val="tx1"/>
                </a:solidFill>
              </a:rPr>
              <a:t>, May 2018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sz="2000" dirty="0">
                <a:solidFill>
                  <a:schemeClr val="tx1"/>
                </a:solidFill>
              </a:rPr>
              <a:t>Cock Oosterman</a:t>
            </a:r>
            <a:br>
              <a:rPr lang="fr-FR" sz="2000" dirty="0">
                <a:solidFill>
                  <a:schemeClr val="tx1"/>
                </a:solidFill>
              </a:rPr>
            </a:br>
            <a:r>
              <a:rPr lang="fr-FR" sz="2000" dirty="0">
                <a:solidFill>
                  <a:schemeClr val="tx1"/>
                </a:solidFill>
              </a:rPr>
              <a:t>OIML-CS Management </a:t>
            </a:r>
            <a:r>
              <a:rPr lang="fr-FR" sz="2000" dirty="0" err="1">
                <a:solidFill>
                  <a:schemeClr val="tx1"/>
                </a:solidFill>
              </a:rPr>
              <a:t>Committee</a:t>
            </a:r>
            <a:r>
              <a:rPr lang="fr-FR" sz="2000" dirty="0">
                <a:solidFill>
                  <a:schemeClr val="tx1"/>
                </a:solidFill>
              </a:rPr>
              <a:t> </a:t>
            </a:r>
            <a:r>
              <a:rPr lang="fr-FR" sz="2000" dirty="0" err="1">
                <a:solidFill>
                  <a:schemeClr val="tx1"/>
                </a:solidFill>
              </a:rPr>
              <a:t>Chairperson</a:t>
            </a:r>
            <a:endParaRPr lang="fr-F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078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The requirement for accreditation in PD-07, 5.2.1 b) </a:t>
            </a:r>
            <a:r>
              <a:rPr lang="en-US" b="1" dirty="0">
                <a:solidFill>
                  <a:srgbClr val="00B0F0"/>
                </a:solidFill>
              </a:rPr>
              <a:t>can be deleted </a:t>
            </a:r>
            <a:r>
              <a:rPr lang="en-US" dirty="0"/>
              <a:t>(when using Basic test data to issue a Scheme B certificate).</a:t>
            </a:r>
          </a:p>
          <a:p>
            <a:r>
              <a:rPr lang="en-US" b="1" dirty="0">
                <a:solidFill>
                  <a:srgbClr val="FF0000"/>
                </a:solidFill>
              </a:rPr>
              <a:t>Test data obtained before 1/1/18 may be used by the Issuing authority (under conditions) for issuing an OIML Type evaluation report and OIML certificate under scheme A</a:t>
            </a:r>
            <a:r>
              <a:rPr lang="en-US" dirty="0"/>
              <a:t>.</a:t>
            </a:r>
          </a:p>
          <a:p>
            <a:r>
              <a:rPr lang="en-US" dirty="0"/>
              <a:t>The </a:t>
            </a:r>
            <a:r>
              <a:rPr lang="en-US" b="1" dirty="0">
                <a:solidFill>
                  <a:srgbClr val="00B0F0"/>
                </a:solidFill>
              </a:rPr>
              <a:t>transition periods </a:t>
            </a:r>
            <a:r>
              <a:rPr lang="en-US" dirty="0"/>
              <a:t>for moving instrument categories from Scheme B to Scheme A shall be extended (1 year extension)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B0F0"/>
                </a:solidFill>
              </a:rPr>
              <a:t>Extend the transition </a:t>
            </a:r>
            <a:r>
              <a:rPr lang="en-US" dirty="0"/>
              <a:t>period for OIML Issuing Authorities to demonstrate compliance with ISO/IEC 17065 through accreditation or peer assessment by one year</a:t>
            </a:r>
          </a:p>
          <a:p>
            <a:r>
              <a:rPr lang="en-US" dirty="0"/>
              <a:t>Delete the requirement from B 18:2017, 11.5 l), for the MC to </a:t>
            </a:r>
            <a:r>
              <a:rPr lang="en-US" b="1" dirty="0">
                <a:solidFill>
                  <a:srgbClr val="00B0F0"/>
                </a:solidFill>
              </a:rPr>
              <a:t>approve</a:t>
            </a:r>
            <a:r>
              <a:rPr lang="en-US" dirty="0"/>
              <a:t> templates and forms.</a:t>
            </a:r>
          </a:p>
          <a:p>
            <a:endParaRPr lang="nl-NL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err="1"/>
              <a:t>Working</a:t>
            </a:r>
            <a:r>
              <a:rPr lang="nl-NL" dirty="0"/>
              <a:t> </a:t>
            </a:r>
            <a:r>
              <a:rPr lang="nl-NL" dirty="0" err="1"/>
              <a:t>Groups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Working Group to develop a gap analysis for R 60:2017</a:t>
            </a:r>
            <a:endParaRPr lang="nl-NL" dirty="0"/>
          </a:p>
          <a:p>
            <a:pPr lvl="1"/>
            <a:r>
              <a:rPr lang="nl-NL" dirty="0"/>
              <a:t>NL (</a:t>
            </a:r>
            <a:r>
              <a:rPr lang="nl-NL" dirty="0" err="1"/>
              <a:t>Chair</a:t>
            </a:r>
            <a:r>
              <a:rPr lang="nl-NL" dirty="0"/>
              <a:t>), CN, DE, UK, SIM and PG </a:t>
            </a:r>
            <a:r>
              <a:rPr lang="nl-NL" dirty="0" err="1"/>
              <a:t>Convener</a:t>
            </a:r>
            <a:endParaRPr lang="nl-NL" dirty="0"/>
          </a:p>
          <a:p>
            <a:r>
              <a:rPr lang="en-US" dirty="0"/>
              <a:t>Working Group to review the requirement for ISO/IEC 17065</a:t>
            </a:r>
          </a:p>
          <a:p>
            <a:pPr lvl="1"/>
            <a:r>
              <a:rPr lang="fr-FR" dirty="0"/>
              <a:t>AU (Chair), NL, SK, UK, DE, JP and SIM</a:t>
            </a:r>
            <a:endParaRPr lang="nl-NL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RECOMMENDATIONS TO THE CIML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Responsibility for </a:t>
            </a:r>
            <a:r>
              <a:rPr lang="en-US" b="1" dirty="0">
                <a:solidFill>
                  <a:srgbClr val="00B0F0"/>
                </a:solidFill>
              </a:rPr>
              <a:t>OIML D 29, D 30 </a:t>
            </a:r>
            <a:r>
              <a:rPr lang="en-US" dirty="0"/>
              <a:t>and D xx (Guide for the application of ISO/IEC 17065) should move from TC 3/SC 5 to the OIML-CS Management Committee (MC).</a:t>
            </a:r>
          </a:p>
          <a:p>
            <a:r>
              <a:rPr lang="en-US" dirty="0"/>
              <a:t>OIML TC/SC Project Groups shall develop a </a:t>
            </a:r>
            <a:r>
              <a:rPr lang="en-US" b="1" dirty="0">
                <a:solidFill>
                  <a:srgbClr val="00B0F0"/>
                </a:solidFill>
              </a:rPr>
              <a:t>gap analysis </a:t>
            </a:r>
            <a:r>
              <a:rPr lang="en-US" dirty="0"/>
              <a:t>when an OIML Recommendation is revised.</a:t>
            </a:r>
          </a:p>
          <a:p>
            <a:r>
              <a:rPr lang="en-US" dirty="0"/>
              <a:t>The </a:t>
            </a:r>
            <a:r>
              <a:rPr lang="en-US" b="1" dirty="0">
                <a:solidFill>
                  <a:srgbClr val="00B0F0"/>
                </a:solidFill>
              </a:rPr>
              <a:t>transition periods </a:t>
            </a:r>
            <a:r>
              <a:rPr lang="en-US" dirty="0"/>
              <a:t>for moving instrument categories from Scheme B to Scheme A shall be extended as specified in BIML_SC6_P1_N017.</a:t>
            </a:r>
          </a:p>
          <a:p>
            <a:r>
              <a:rPr lang="en-US" dirty="0"/>
              <a:t>In accordance with B 18:2017, 15.5, </a:t>
            </a:r>
            <a:r>
              <a:rPr lang="en-US" b="1" dirty="0">
                <a:solidFill>
                  <a:srgbClr val="00B0F0"/>
                </a:solidFill>
              </a:rPr>
              <a:t>OIML R60:2017 </a:t>
            </a:r>
            <a:r>
              <a:rPr lang="en-US" dirty="0"/>
              <a:t>(Scheme A) and </a:t>
            </a:r>
            <a:r>
              <a:rPr lang="en-US" dirty="0">
                <a:solidFill>
                  <a:srgbClr val="00B0F0"/>
                </a:solidFill>
              </a:rPr>
              <a:t>OIML R 61:2017 </a:t>
            </a:r>
            <a:r>
              <a:rPr lang="en-US" dirty="0"/>
              <a:t>(Scheme B) shall be included in the OIML-CS. </a:t>
            </a:r>
            <a:br>
              <a:rPr lang="en-US" dirty="0"/>
            </a:br>
            <a:r>
              <a:rPr lang="en-US" sz="2600" dirty="0"/>
              <a:t>OIML R 60:2000 and R 61:2004 shall be retained in the OIML-CS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In accordance with B 18:2017, 4.2, the </a:t>
            </a:r>
            <a:r>
              <a:rPr lang="en-US" b="1" dirty="0">
                <a:solidFill>
                  <a:srgbClr val="00B0F0"/>
                </a:solidFill>
              </a:rPr>
              <a:t>instrument</a:t>
            </a:r>
            <a:r>
              <a:rPr lang="en-US" dirty="0"/>
              <a:t> </a:t>
            </a:r>
            <a:r>
              <a:rPr lang="en-US" b="1" dirty="0">
                <a:solidFill>
                  <a:srgbClr val="00B0F0"/>
                </a:solidFill>
              </a:rPr>
              <a:t>categories that fulfill the criteria shall be included </a:t>
            </a:r>
            <a:r>
              <a:rPr lang="en-US" dirty="0"/>
              <a:t>in the OIML-CS as specified in BIML_SC6_P1_N017. The instrument categories shall start in Scheme B, with a proposed transition to Scheme A on 1 January 2021</a:t>
            </a:r>
          </a:p>
          <a:p>
            <a:r>
              <a:rPr lang="en-US" dirty="0"/>
              <a:t>New and revised OIML Recommendations shall have </a:t>
            </a:r>
            <a:r>
              <a:rPr lang="en-US" b="1" dirty="0">
                <a:solidFill>
                  <a:srgbClr val="00B0F0"/>
                </a:solidFill>
              </a:rPr>
              <a:t>4 parts </a:t>
            </a:r>
            <a:r>
              <a:rPr lang="en-US" dirty="0"/>
              <a:t>as listed below, as per the proposal outlined in BIML_SC6_P1_N021. </a:t>
            </a:r>
          </a:p>
          <a:p>
            <a:pPr>
              <a:buNone/>
            </a:pPr>
            <a:r>
              <a:rPr lang="en-US" dirty="0"/>
              <a:t>		• Metrological and technical requirements </a:t>
            </a:r>
          </a:p>
          <a:p>
            <a:pPr>
              <a:buNone/>
            </a:pPr>
            <a:r>
              <a:rPr lang="en-US" dirty="0"/>
              <a:t>		• Test procedures </a:t>
            </a:r>
          </a:p>
          <a:p>
            <a:pPr>
              <a:buNone/>
            </a:pPr>
            <a:r>
              <a:rPr lang="en-US" dirty="0"/>
              <a:t>		• Type evaluation report format </a:t>
            </a:r>
          </a:p>
          <a:p>
            <a:pPr>
              <a:buNone/>
            </a:pPr>
            <a:r>
              <a:rPr lang="en-US" dirty="0"/>
              <a:t>		• Test report format</a:t>
            </a:r>
          </a:p>
          <a:p>
            <a:r>
              <a:rPr lang="en-US" dirty="0"/>
              <a:t>The CIML approves the </a:t>
            </a:r>
            <a:r>
              <a:rPr lang="en-US" b="1" dirty="0">
                <a:solidFill>
                  <a:srgbClr val="00B0F0"/>
                </a:solidFill>
              </a:rPr>
              <a:t>revision of OIML B 18</a:t>
            </a:r>
            <a:r>
              <a:rPr lang="en-US" dirty="0"/>
              <a:t>:2017 developed by the Management Committee.</a:t>
            </a:r>
            <a:endParaRPr lang="nl-NL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687" y="112474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Review Committee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15</a:t>
            </a:fld>
            <a:endParaRPr lang="fr-FR"/>
          </a:p>
        </p:txBody>
      </p:sp>
      <p:pic>
        <p:nvPicPr>
          <p:cNvPr id="5" name="Content Placeholder 7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02" y="1700213"/>
            <a:ext cx="6268246" cy="45243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4697424" y="4221088"/>
            <a:ext cx="1656184" cy="576064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054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8F97C4ED-B253-4062-8BEF-5A7FC71D826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552" y="1697410"/>
            <a:ext cx="4497404" cy="468428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914CF44-654E-4820-AA52-5E8DE673A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Membership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6990442-7710-47F5-A3F4-6913C0825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30301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z="1600" smtClean="0"/>
              <a:pPr/>
              <a:t>16</a:t>
            </a:fld>
            <a:endParaRPr lang="fr-FR" sz="1600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8C49E848-18C6-41DE-971E-3C086F9AC34B}"/>
              </a:ext>
            </a:extLst>
          </p:cNvPr>
          <p:cNvSpPr txBox="1">
            <a:spLocks/>
          </p:cNvSpPr>
          <p:nvPr/>
        </p:nvSpPr>
        <p:spPr>
          <a:xfrm>
            <a:off x="4915677" y="5877272"/>
            <a:ext cx="2108893" cy="5760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600" dirty="0">
                <a:solidFill>
                  <a:srgbClr val="C00000"/>
                </a:solidFill>
              </a:rPr>
              <a:t>&lt; </a:t>
            </a:r>
            <a:r>
              <a:rPr lang="de-DE" sz="1600" dirty="0" err="1">
                <a:solidFill>
                  <a:srgbClr val="C00000"/>
                </a:solidFill>
              </a:rPr>
              <a:t>Exec</a:t>
            </a:r>
            <a:r>
              <a:rPr lang="de-DE" sz="1600" dirty="0">
                <a:solidFill>
                  <a:srgbClr val="C00000"/>
                </a:solidFill>
              </a:rPr>
              <a:t>. </a:t>
            </a:r>
            <a:r>
              <a:rPr lang="de-DE" sz="1600" dirty="0" err="1">
                <a:solidFill>
                  <a:srgbClr val="C00000"/>
                </a:solidFill>
              </a:rPr>
              <a:t>Secretary</a:t>
            </a:r>
            <a:endParaRPr lang="de-DE" sz="1600" dirty="0">
              <a:solidFill>
                <a:srgbClr val="C00000"/>
              </a:solidFill>
            </a:endParaRPr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F966F37A-C05F-43FA-9631-4A2EF1D0E749}"/>
              </a:ext>
            </a:extLst>
          </p:cNvPr>
          <p:cNvSpPr txBox="1">
            <a:spLocks/>
          </p:cNvSpPr>
          <p:nvPr/>
        </p:nvSpPr>
        <p:spPr>
          <a:xfrm>
            <a:off x="4958093" y="2852936"/>
            <a:ext cx="2088232" cy="5760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600" dirty="0">
                <a:solidFill>
                  <a:srgbClr val="C00000"/>
                </a:solidFill>
              </a:rPr>
              <a:t>&lt; RC </a:t>
            </a:r>
            <a:r>
              <a:rPr lang="de-DE" sz="1600" dirty="0" err="1">
                <a:solidFill>
                  <a:srgbClr val="C00000"/>
                </a:solidFill>
              </a:rPr>
              <a:t>chairperson</a:t>
            </a:r>
            <a:endParaRPr lang="de-DE" sz="1600" dirty="0">
              <a:solidFill>
                <a:srgbClr val="C00000"/>
              </a:solidFill>
            </a:endParaRPr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8DF51FF6-5FAE-471E-833E-BB03D56528EC}"/>
              </a:ext>
            </a:extLst>
          </p:cNvPr>
          <p:cNvSpPr txBox="1">
            <a:spLocks/>
          </p:cNvSpPr>
          <p:nvPr/>
        </p:nvSpPr>
        <p:spPr>
          <a:xfrm>
            <a:off x="4958093" y="2699822"/>
            <a:ext cx="1900875" cy="5760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600" dirty="0">
                <a:solidFill>
                  <a:srgbClr val="C00000"/>
                </a:solidFill>
              </a:rPr>
              <a:t>&lt; RC </a:t>
            </a:r>
            <a:r>
              <a:rPr lang="en-US" sz="1600" dirty="0">
                <a:solidFill>
                  <a:srgbClr val="C00000"/>
                </a:solidFill>
              </a:rPr>
              <a:t>assistant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05F7D91C-FEB0-485A-AD1D-2C222E2C03B8}"/>
              </a:ext>
            </a:extLst>
          </p:cNvPr>
          <p:cNvSpPr txBox="1">
            <a:spLocks/>
          </p:cNvSpPr>
          <p:nvPr/>
        </p:nvSpPr>
        <p:spPr>
          <a:xfrm>
            <a:off x="4937431" y="2348880"/>
            <a:ext cx="2154849" cy="5760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dirty="0">
                <a:solidFill>
                  <a:srgbClr val="0070C0"/>
                </a:solidFill>
              </a:rPr>
              <a:t>&lt; MC </a:t>
            </a:r>
            <a:r>
              <a:rPr lang="de-DE" sz="1600" dirty="0" err="1">
                <a:solidFill>
                  <a:srgbClr val="0070C0"/>
                </a:solidFill>
              </a:rPr>
              <a:t>representative</a:t>
            </a:r>
            <a:r>
              <a:rPr lang="de-DE" sz="1600" dirty="0">
                <a:solidFill>
                  <a:srgbClr val="0070C0"/>
                </a:solidFill>
              </a:rPr>
              <a:t> 2</a:t>
            </a: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E924676E-C744-4A4F-AB9A-A8DCB1B69537}"/>
              </a:ext>
            </a:extLst>
          </p:cNvPr>
          <p:cNvSpPr txBox="1">
            <a:spLocks/>
          </p:cNvSpPr>
          <p:nvPr/>
        </p:nvSpPr>
        <p:spPr>
          <a:xfrm>
            <a:off x="4937432" y="1952835"/>
            <a:ext cx="2108893" cy="5760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600" dirty="0">
                <a:solidFill>
                  <a:srgbClr val="0070C0"/>
                </a:solidFill>
              </a:rPr>
              <a:t>&lt; MC </a:t>
            </a:r>
            <a:r>
              <a:rPr lang="de-DE" sz="1600" dirty="0" err="1">
                <a:solidFill>
                  <a:srgbClr val="0070C0"/>
                </a:solidFill>
              </a:rPr>
              <a:t>representative</a:t>
            </a:r>
            <a:r>
              <a:rPr lang="de-DE" sz="1600" dirty="0">
                <a:solidFill>
                  <a:srgbClr val="0070C0"/>
                </a:solidFill>
              </a:rPr>
              <a:t> 1</a:t>
            </a:r>
          </a:p>
        </p:txBody>
      </p:sp>
      <p:sp>
        <p:nvSpPr>
          <p:cNvPr id="13" name="Inhaltsplatzhalter 2">
            <a:extLst>
              <a:ext uri="{FF2B5EF4-FFF2-40B4-BE49-F238E27FC236}">
                <a16:creationId xmlns:a16="http://schemas.microsoft.com/office/drawing/2014/main" id="{99F3C200-15E6-4906-A511-79F21D36AFB2}"/>
              </a:ext>
            </a:extLst>
          </p:cNvPr>
          <p:cNvSpPr txBox="1">
            <a:spLocks/>
          </p:cNvSpPr>
          <p:nvPr/>
        </p:nvSpPr>
        <p:spPr>
          <a:xfrm>
            <a:off x="4932040" y="3166436"/>
            <a:ext cx="1892869" cy="4065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dirty="0">
                <a:solidFill>
                  <a:srgbClr val="0070C0"/>
                </a:solidFill>
              </a:rPr>
              <a:t>&lt; MC </a:t>
            </a:r>
            <a:r>
              <a:rPr lang="de-DE" sz="1600" dirty="0" err="1">
                <a:solidFill>
                  <a:srgbClr val="0070C0"/>
                </a:solidFill>
              </a:rPr>
              <a:t>representative</a:t>
            </a:r>
            <a:r>
              <a:rPr lang="de-DE" sz="1600" dirty="0">
                <a:solidFill>
                  <a:srgbClr val="0070C0"/>
                </a:solidFill>
              </a:rPr>
              <a:t> 3</a:t>
            </a:r>
          </a:p>
        </p:txBody>
      </p:sp>
      <p:sp>
        <p:nvSpPr>
          <p:cNvPr id="14" name="Inhaltsplatzhalter 2">
            <a:extLst>
              <a:ext uri="{FF2B5EF4-FFF2-40B4-BE49-F238E27FC236}">
                <a16:creationId xmlns:a16="http://schemas.microsoft.com/office/drawing/2014/main" id="{5AA56200-101B-4E87-880E-7A71CA680CC1}"/>
              </a:ext>
            </a:extLst>
          </p:cNvPr>
          <p:cNvSpPr txBox="1">
            <a:spLocks/>
          </p:cNvSpPr>
          <p:nvPr/>
        </p:nvSpPr>
        <p:spPr>
          <a:xfrm>
            <a:off x="4932041" y="3573016"/>
            <a:ext cx="1892869" cy="5236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dirty="0">
                <a:solidFill>
                  <a:srgbClr val="0070C0"/>
                </a:solidFill>
              </a:rPr>
              <a:t>&lt; MC </a:t>
            </a:r>
            <a:r>
              <a:rPr lang="de-DE" sz="1600" dirty="0" err="1">
                <a:solidFill>
                  <a:srgbClr val="0070C0"/>
                </a:solidFill>
              </a:rPr>
              <a:t>representative</a:t>
            </a:r>
            <a:r>
              <a:rPr lang="de-DE" sz="1600" dirty="0">
                <a:solidFill>
                  <a:srgbClr val="0070C0"/>
                </a:solidFill>
              </a:rPr>
              <a:t> 4</a:t>
            </a:r>
          </a:p>
        </p:txBody>
      </p:sp>
      <p:sp>
        <p:nvSpPr>
          <p:cNvPr id="15" name="Inhaltsplatzhalter 2">
            <a:extLst>
              <a:ext uri="{FF2B5EF4-FFF2-40B4-BE49-F238E27FC236}">
                <a16:creationId xmlns:a16="http://schemas.microsoft.com/office/drawing/2014/main" id="{B31AE4D8-E19E-47EB-AD5F-1AD03D11B016}"/>
              </a:ext>
            </a:extLst>
          </p:cNvPr>
          <p:cNvSpPr txBox="1">
            <a:spLocks/>
          </p:cNvSpPr>
          <p:nvPr/>
        </p:nvSpPr>
        <p:spPr>
          <a:xfrm>
            <a:off x="4956990" y="3904912"/>
            <a:ext cx="1892869" cy="388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dirty="0">
                <a:solidFill>
                  <a:srgbClr val="0070C0"/>
                </a:solidFill>
              </a:rPr>
              <a:t>&lt; MC </a:t>
            </a:r>
            <a:r>
              <a:rPr lang="de-DE" sz="1600" dirty="0" err="1">
                <a:solidFill>
                  <a:srgbClr val="0070C0"/>
                </a:solidFill>
              </a:rPr>
              <a:t>representative</a:t>
            </a:r>
            <a:r>
              <a:rPr lang="de-DE" sz="1600" dirty="0">
                <a:solidFill>
                  <a:srgbClr val="0070C0"/>
                </a:solidFill>
              </a:rPr>
              <a:t> 5</a:t>
            </a:r>
          </a:p>
        </p:txBody>
      </p:sp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F5B48E32-B13D-4140-9FAE-E0523C4F103E}"/>
              </a:ext>
            </a:extLst>
          </p:cNvPr>
          <p:cNvSpPr txBox="1">
            <a:spLocks/>
          </p:cNvSpPr>
          <p:nvPr/>
        </p:nvSpPr>
        <p:spPr>
          <a:xfrm>
            <a:off x="4932040" y="4365104"/>
            <a:ext cx="1892869" cy="3934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dirty="0">
                <a:solidFill>
                  <a:srgbClr val="0070C0"/>
                </a:solidFill>
              </a:rPr>
              <a:t>&lt; MC </a:t>
            </a:r>
            <a:r>
              <a:rPr lang="de-DE" sz="1600" dirty="0" err="1">
                <a:solidFill>
                  <a:srgbClr val="0070C0"/>
                </a:solidFill>
              </a:rPr>
              <a:t>representative</a:t>
            </a:r>
            <a:r>
              <a:rPr lang="de-DE" sz="1600" dirty="0">
                <a:solidFill>
                  <a:srgbClr val="0070C0"/>
                </a:solidFill>
              </a:rPr>
              <a:t> 6</a:t>
            </a:r>
          </a:p>
        </p:txBody>
      </p:sp>
      <p:sp>
        <p:nvSpPr>
          <p:cNvPr id="17" name="Inhaltsplatzhalter 2">
            <a:extLst>
              <a:ext uri="{FF2B5EF4-FFF2-40B4-BE49-F238E27FC236}">
                <a16:creationId xmlns:a16="http://schemas.microsoft.com/office/drawing/2014/main" id="{4F99F4B1-A7E9-4511-BB02-297E213CA6C2}"/>
              </a:ext>
            </a:extLst>
          </p:cNvPr>
          <p:cNvSpPr txBox="1">
            <a:spLocks/>
          </p:cNvSpPr>
          <p:nvPr/>
        </p:nvSpPr>
        <p:spPr>
          <a:xfrm>
            <a:off x="4937431" y="4954859"/>
            <a:ext cx="1892869" cy="418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dirty="0">
                <a:solidFill>
                  <a:srgbClr val="0070C0"/>
                </a:solidFill>
              </a:rPr>
              <a:t>&lt; MC </a:t>
            </a:r>
            <a:r>
              <a:rPr lang="de-DE" sz="1600" dirty="0" err="1">
                <a:solidFill>
                  <a:srgbClr val="0070C0"/>
                </a:solidFill>
              </a:rPr>
              <a:t>representative</a:t>
            </a:r>
            <a:r>
              <a:rPr lang="de-DE" sz="1600" dirty="0">
                <a:solidFill>
                  <a:srgbClr val="0070C0"/>
                </a:solidFill>
              </a:rPr>
              <a:t> 7</a:t>
            </a:r>
          </a:p>
        </p:txBody>
      </p:sp>
      <p:sp>
        <p:nvSpPr>
          <p:cNvPr id="18" name="Inhaltsplatzhalter 2">
            <a:extLst>
              <a:ext uri="{FF2B5EF4-FFF2-40B4-BE49-F238E27FC236}">
                <a16:creationId xmlns:a16="http://schemas.microsoft.com/office/drawing/2014/main" id="{32BDDF56-D9C0-4729-B14D-08EC952D2D05}"/>
              </a:ext>
            </a:extLst>
          </p:cNvPr>
          <p:cNvSpPr txBox="1">
            <a:spLocks/>
          </p:cNvSpPr>
          <p:nvPr/>
        </p:nvSpPr>
        <p:spPr>
          <a:xfrm>
            <a:off x="4937430" y="5123953"/>
            <a:ext cx="2874930" cy="5372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dirty="0">
                <a:solidFill>
                  <a:srgbClr val="0070C0"/>
                </a:solidFill>
              </a:rPr>
              <a:t>&lt; MC </a:t>
            </a:r>
            <a:r>
              <a:rPr lang="de-DE" sz="1600" dirty="0" err="1">
                <a:solidFill>
                  <a:srgbClr val="0070C0"/>
                </a:solidFill>
              </a:rPr>
              <a:t>representative</a:t>
            </a:r>
            <a:r>
              <a:rPr lang="de-DE" sz="1600" dirty="0">
                <a:solidFill>
                  <a:srgbClr val="0070C0"/>
                </a:solidFill>
              </a:rPr>
              <a:t> 9 </a:t>
            </a:r>
            <a:r>
              <a:rPr lang="de-DE" sz="1200" dirty="0">
                <a:solidFill>
                  <a:srgbClr val="0070C0"/>
                </a:solidFill>
              </a:rPr>
              <a:t>(01/2018)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0CEF63CE-B8F0-4E18-9A58-2D8CFCB26C1E}"/>
              </a:ext>
            </a:extLst>
          </p:cNvPr>
          <p:cNvSpPr txBox="1">
            <a:spLocks/>
          </p:cNvSpPr>
          <p:nvPr/>
        </p:nvSpPr>
        <p:spPr>
          <a:xfrm>
            <a:off x="4937431" y="5373215"/>
            <a:ext cx="2010833" cy="5760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dirty="0">
                <a:solidFill>
                  <a:srgbClr val="0070C0"/>
                </a:solidFill>
              </a:rPr>
              <a:t>&lt; MC </a:t>
            </a:r>
            <a:r>
              <a:rPr lang="de-DE" sz="1600" dirty="0" err="1">
                <a:solidFill>
                  <a:srgbClr val="0070C0"/>
                </a:solidFill>
              </a:rPr>
              <a:t>representative</a:t>
            </a:r>
            <a:r>
              <a:rPr lang="de-DE" sz="1600" dirty="0">
                <a:solidFill>
                  <a:srgbClr val="0070C0"/>
                </a:solidFill>
              </a:rPr>
              <a:t> 8</a:t>
            </a:r>
          </a:p>
        </p:txBody>
      </p:sp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DAE91BA6-497A-4FD2-BB1A-660CC76C79F0}"/>
              </a:ext>
            </a:extLst>
          </p:cNvPr>
          <p:cNvSpPr/>
          <p:nvPr/>
        </p:nvSpPr>
        <p:spPr>
          <a:xfrm>
            <a:off x="1634681" y="2341520"/>
            <a:ext cx="1224136" cy="222486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AD88CC05-D002-4D74-8B9A-008D662FEBC1}"/>
              </a:ext>
            </a:extLst>
          </p:cNvPr>
          <p:cNvSpPr/>
          <p:nvPr/>
        </p:nvSpPr>
        <p:spPr>
          <a:xfrm>
            <a:off x="1632861" y="2583662"/>
            <a:ext cx="1215051" cy="200184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: abgerundete Ecken 22">
            <a:extLst>
              <a:ext uri="{FF2B5EF4-FFF2-40B4-BE49-F238E27FC236}">
                <a16:creationId xmlns:a16="http://schemas.microsoft.com/office/drawing/2014/main" id="{A3C51861-039F-48A9-91FD-19F1B3A181C5}"/>
              </a:ext>
            </a:extLst>
          </p:cNvPr>
          <p:cNvSpPr/>
          <p:nvPr/>
        </p:nvSpPr>
        <p:spPr>
          <a:xfrm>
            <a:off x="1646851" y="3283942"/>
            <a:ext cx="1208690" cy="208603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: abgerundete Ecken 23">
            <a:extLst>
              <a:ext uri="{FF2B5EF4-FFF2-40B4-BE49-F238E27FC236}">
                <a16:creationId xmlns:a16="http://schemas.microsoft.com/office/drawing/2014/main" id="{2DC599DD-5548-4A50-9F76-4F7A8ADD74A5}"/>
              </a:ext>
            </a:extLst>
          </p:cNvPr>
          <p:cNvSpPr/>
          <p:nvPr/>
        </p:nvSpPr>
        <p:spPr>
          <a:xfrm>
            <a:off x="1649995" y="3533362"/>
            <a:ext cx="1218917" cy="185511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: abgerundete Ecken 24">
            <a:extLst>
              <a:ext uri="{FF2B5EF4-FFF2-40B4-BE49-F238E27FC236}">
                <a16:creationId xmlns:a16="http://schemas.microsoft.com/office/drawing/2014/main" id="{0DC6EE15-02F2-4517-8153-5478D96280E6}"/>
              </a:ext>
            </a:extLst>
          </p:cNvPr>
          <p:cNvSpPr/>
          <p:nvPr/>
        </p:nvSpPr>
        <p:spPr>
          <a:xfrm>
            <a:off x="1641413" y="3742919"/>
            <a:ext cx="1219593" cy="187638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: abgerundete Ecken 25">
            <a:extLst>
              <a:ext uri="{FF2B5EF4-FFF2-40B4-BE49-F238E27FC236}">
                <a16:creationId xmlns:a16="http://schemas.microsoft.com/office/drawing/2014/main" id="{A4D701FD-6963-4928-9DE1-0D6087571E93}"/>
              </a:ext>
            </a:extLst>
          </p:cNvPr>
          <p:cNvSpPr/>
          <p:nvPr/>
        </p:nvSpPr>
        <p:spPr>
          <a:xfrm>
            <a:off x="1641413" y="4221088"/>
            <a:ext cx="1209681" cy="188154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Rechteck: abgerundete Ecken 26">
            <a:extLst>
              <a:ext uri="{FF2B5EF4-FFF2-40B4-BE49-F238E27FC236}">
                <a16:creationId xmlns:a16="http://schemas.microsoft.com/office/drawing/2014/main" id="{F75F17F7-1A62-41EF-9C74-4BC3A786D7F8}"/>
              </a:ext>
            </a:extLst>
          </p:cNvPr>
          <p:cNvSpPr/>
          <p:nvPr/>
        </p:nvSpPr>
        <p:spPr>
          <a:xfrm>
            <a:off x="1636043" y="4475047"/>
            <a:ext cx="1208689" cy="211061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: abgerundete Ecken 27">
            <a:extLst>
              <a:ext uri="{FF2B5EF4-FFF2-40B4-BE49-F238E27FC236}">
                <a16:creationId xmlns:a16="http://schemas.microsoft.com/office/drawing/2014/main" id="{BD1D0B2D-DA4E-4013-B5FF-8465831A4922}"/>
              </a:ext>
            </a:extLst>
          </p:cNvPr>
          <p:cNvSpPr/>
          <p:nvPr/>
        </p:nvSpPr>
        <p:spPr>
          <a:xfrm>
            <a:off x="1660223" y="5079077"/>
            <a:ext cx="1208689" cy="163181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: abgerundete Ecken 28">
            <a:extLst>
              <a:ext uri="{FF2B5EF4-FFF2-40B4-BE49-F238E27FC236}">
                <a16:creationId xmlns:a16="http://schemas.microsoft.com/office/drawing/2014/main" id="{B06A8235-DD7C-4FD3-B2F1-82107083995B}"/>
              </a:ext>
            </a:extLst>
          </p:cNvPr>
          <p:cNvSpPr/>
          <p:nvPr/>
        </p:nvSpPr>
        <p:spPr>
          <a:xfrm>
            <a:off x="1660223" y="5314511"/>
            <a:ext cx="1208689" cy="187790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: abgerundete Ecken 29">
            <a:extLst>
              <a:ext uri="{FF2B5EF4-FFF2-40B4-BE49-F238E27FC236}">
                <a16:creationId xmlns:a16="http://schemas.microsoft.com/office/drawing/2014/main" id="{661F545D-0ED0-4ACD-A8EC-015212D3A244}"/>
              </a:ext>
            </a:extLst>
          </p:cNvPr>
          <p:cNvSpPr/>
          <p:nvPr/>
        </p:nvSpPr>
        <p:spPr>
          <a:xfrm>
            <a:off x="1626599" y="6337849"/>
            <a:ext cx="1433233" cy="222012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Inhaltsplatzhalter 2">
            <a:extLst>
              <a:ext uri="{FF2B5EF4-FFF2-40B4-BE49-F238E27FC236}">
                <a16:creationId xmlns:a16="http://schemas.microsoft.com/office/drawing/2014/main" id="{EA70EC0B-72CC-42E6-82B6-2B1A38020EA5}"/>
              </a:ext>
            </a:extLst>
          </p:cNvPr>
          <p:cNvSpPr txBox="1">
            <a:spLocks/>
          </p:cNvSpPr>
          <p:nvPr/>
        </p:nvSpPr>
        <p:spPr>
          <a:xfrm>
            <a:off x="1626599" y="6299818"/>
            <a:ext cx="1584535" cy="297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sz="1400" dirty="0">
                <a:solidFill>
                  <a:srgbClr val="0070C0"/>
                </a:solidFill>
              </a:rPr>
              <a:t>11 „RC </a:t>
            </a:r>
            <a:r>
              <a:rPr lang="de-DE" sz="1400" dirty="0" err="1">
                <a:solidFill>
                  <a:srgbClr val="0070C0"/>
                </a:solidFill>
              </a:rPr>
              <a:t>members</a:t>
            </a:r>
            <a:r>
              <a:rPr lang="de-DE" sz="1400" dirty="0">
                <a:solidFill>
                  <a:srgbClr val="0070C0"/>
                </a:solidFill>
              </a:rPr>
              <a:t>“</a:t>
            </a:r>
          </a:p>
        </p:txBody>
      </p:sp>
      <p:pic>
        <p:nvPicPr>
          <p:cNvPr id="32" name="Grafik 31">
            <a:extLst>
              <a:ext uri="{FF2B5EF4-FFF2-40B4-BE49-F238E27FC236}">
                <a16:creationId xmlns:a16="http://schemas.microsoft.com/office/drawing/2014/main" id="{3ABEDFCB-A2B1-4E65-A7C7-888D14EEC5C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7" y="1448896"/>
            <a:ext cx="1872208" cy="110130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EF3D791B-1638-4EC6-9009-61BB826F2EA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1576922"/>
            <a:ext cx="582991" cy="123886"/>
          </a:xfrm>
          <a:prstGeom prst="rect">
            <a:avLst/>
          </a:prstGeom>
        </p:spPr>
      </p:pic>
      <p:sp>
        <p:nvSpPr>
          <p:cNvPr id="33" name="Rechteck: abgerundete Ecken 32">
            <a:extLst>
              <a:ext uri="{FF2B5EF4-FFF2-40B4-BE49-F238E27FC236}">
                <a16:creationId xmlns:a16="http://schemas.microsoft.com/office/drawing/2014/main" id="{9B9156AF-C04E-4AFF-8123-FD5D35460246}"/>
              </a:ext>
            </a:extLst>
          </p:cNvPr>
          <p:cNvSpPr/>
          <p:nvPr/>
        </p:nvSpPr>
        <p:spPr>
          <a:xfrm>
            <a:off x="1642405" y="5784453"/>
            <a:ext cx="1208689" cy="208160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Inhaltsplatzhalter 2">
            <a:extLst>
              <a:ext uri="{FF2B5EF4-FFF2-40B4-BE49-F238E27FC236}">
                <a16:creationId xmlns:a16="http://schemas.microsoft.com/office/drawing/2014/main" id="{9E8F7A3B-921E-4D7C-9D4E-0A235A6DF896}"/>
              </a:ext>
            </a:extLst>
          </p:cNvPr>
          <p:cNvSpPr txBox="1">
            <a:spLocks/>
          </p:cNvSpPr>
          <p:nvPr/>
        </p:nvSpPr>
        <p:spPr>
          <a:xfrm>
            <a:off x="4935578" y="3370978"/>
            <a:ext cx="2876782" cy="5372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dirty="0">
                <a:solidFill>
                  <a:srgbClr val="0070C0"/>
                </a:solidFill>
              </a:rPr>
              <a:t>&lt; MC </a:t>
            </a:r>
            <a:r>
              <a:rPr lang="de-DE" sz="1600" dirty="0" err="1">
                <a:solidFill>
                  <a:srgbClr val="0070C0"/>
                </a:solidFill>
              </a:rPr>
              <a:t>representative</a:t>
            </a:r>
            <a:r>
              <a:rPr lang="de-DE" sz="1600" dirty="0">
                <a:solidFill>
                  <a:srgbClr val="0070C0"/>
                </a:solidFill>
              </a:rPr>
              <a:t> 10 </a:t>
            </a:r>
            <a:r>
              <a:rPr lang="de-DE" sz="1200" dirty="0">
                <a:solidFill>
                  <a:srgbClr val="0070C0"/>
                </a:solidFill>
              </a:rPr>
              <a:t>(03/2018)</a:t>
            </a:r>
            <a:endParaRPr lang="de-DE" sz="1600" dirty="0">
              <a:solidFill>
                <a:srgbClr val="0070C0"/>
              </a:solidFill>
            </a:endParaRPr>
          </a:p>
        </p:txBody>
      </p:sp>
      <p:sp>
        <p:nvSpPr>
          <p:cNvPr id="36" name="Rechteck: abgerundete Ecken 35">
            <a:extLst>
              <a:ext uri="{FF2B5EF4-FFF2-40B4-BE49-F238E27FC236}">
                <a16:creationId xmlns:a16="http://schemas.microsoft.com/office/drawing/2014/main" id="{FA640260-E747-41FD-9B0B-5E855358E60C}"/>
              </a:ext>
            </a:extLst>
          </p:cNvPr>
          <p:cNvSpPr/>
          <p:nvPr/>
        </p:nvSpPr>
        <p:spPr>
          <a:xfrm>
            <a:off x="1649995" y="4710273"/>
            <a:ext cx="1218917" cy="185511"/>
          </a:xfrm>
          <a:prstGeom prst="roundRect">
            <a:avLst/>
          </a:prstGeom>
          <a:solidFill>
            <a:srgbClr val="FFFF00">
              <a:alpha val="2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7" name="Inhaltsplatzhalter 2">
            <a:extLst>
              <a:ext uri="{FF2B5EF4-FFF2-40B4-BE49-F238E27FC236}">
                <a16:creationId xmlns:a16="http://schemas.microsoft.com/office/drawing/2014/main" id="{7795A43C-6D7A-4880-94CF-286EF355F5D2}"/>
              </a:ext>
            </a:extLst>
          </p:cNvPr>
          <p:cNvSpPr txBox="1">
            <a:spLocks/>
          </p:cNvSpPr>
          <p:nvPr/>
        </p:nvSpPr>
        <p:spPr>
          <a:xfrm>
            <a:off x="4935578" y="4547889"/>
            <a:ext cx="2876782" cy="5372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1600" dirty="0">
                <a:solidFill>
                  <a:srgbClr val="0070C0"/>
                </a:solidFill>
              </a:rPr>
              <a:t>&lt; MC </a:t>
            </a:r>
            <a:r>
              <a:rPr lang="de-DE" sz="1600" dirty="0" err="1">
                <a:solidFill>
                  <a:srgbClr val="0070C0"/>
                </a:solidFill>
              </a:rPr>
              <a:t>representative</a:t>
            </a:r>
            <a:r>
              <a:rPr lang="de-DE" sz="1600" dirty="0">
                <a:solidFill>
                  <a:srgbClr val="0070C0"/>
                </a:solidFill>
              </a:rPr>
              <a:t> 11 </a:t>
            </a:r>
            <a:r>
              <a:rPr lang="de-DE" sz="1200" dirty="0">
                <a:solidFill>
                  <a:srgbClr val="0070C0"/>
                </a:solidFill>
              </a:rPr>
              <a:t>(03/2018)</a:t>
            </a:r>
            <a:endParaRPr lang="de-DE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7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/>
      <p:bldP spid="33" grpId="0" animBg="1"/>
      <p:bldP spid="35" grpId="0"/>
      <p:bldP spid="36" grpId="0" animBg="1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35F932-AE61-4B38-9C48-1B1AFF6AD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OIML-CS RC Workspace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2914445-BFEB-455A-B38F-0426E1F2B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17</a:t>
            </a:fld>
            <a:endParaRPr lang="fr-FR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A507E13-CC9F-4260-82B4-AFBEFEC2740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790340"/>
            <a:ext cx="4929754" cy="4608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9262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F808AC-A746-41C8-AE56-6F8E83935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OIML-CS RC Workspace - </a:t>
            </a:r>
            <a:r>
              <a:rPr lang="de-DE" dirty="0" err="1"/>
              <a:t>subgroups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DD63602-E6CE-469C-ABBF-90CA3B6503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00807"/>
            <a:ext cx="6995120" cy="4523711"/>
          </a:xfrm>
        </p:spPr>
        <p:txBody>
          <a:bodyPr/>
          <a:lstStyle/>
          <a:p>
            <a:pPr marL="989013" indent="-989013">
              <a:buNone/>
            </a:pPr>
            <a:r>
              <a:rPr lang="de-DE" dirty="0">
                <a:solidFill>
                  <a:srgbClr val="C00000"/>
                </a:solidFill>
              </a:rPr>
              <a:t>SG 1:	</a:t>
            </a:r>
            <a:r>
              <a:rPr lang="de-DE" dirty="0"/>
              <a:t>General Information</a:t>
            </a:r>
          </a:p>
          <a:p>
            <a:pPr marL="989013" indent="-989013">
              <a:buNone/>
            </a:pPr>
            <a:r>
              <a:rPr lang="de-DE" dirty="0">
                <a:solidFill>
                  <a:srgbClr val="C00000"/>
                </a:solidFill>
              </a:rPr>
              <a:t>SG2:	</a:t>
            </a:r>
            <a:r>
              <a:rPr lang="en-US" dirty="0"/>
              <a:t>Applications submitted by the Executive Secretary (to the RC)</a:t>
            </a:r>
          </a:p>
          <a:p>
            <a:pPr marL="989013" indent="-989013">
              <a:buNone/>
            </a:pPr>
            <a:r>
              <a:rPr lang="en-US" dirty="0">
                <a:solidFill>
                  <a:srgbClr val="C00000"/>
                </a:solidFill>
              </a:rPr>
              <a:t>SG 3:	</a:t>
            </a:r>
            <a:r>
              <a:rPr lang="en-US" dirty="0"/>
              <a:t>Proposals of RC members (submitted to the RC chairperson)</a:t>
            </a:r>
          </a:p>
          <a:p>
            <a:pPr marL="989013" indent="-989013">
              <a:buNone/>
            </a:pPr>
            <a:r>
              <a:rPr lang="en-US" dirty="0">
                <a:solidFill>
                  <a:srgbClr val="C00000"/>
                </a:solidFill>
              </a:rPr>
              <a:t>SG 4:	</a:t>
            </a:r>
            <a:r>
              <a:rPr lang="en-US" dirty="0"/>
              <a:t>Results of the RC (submitted to the Executive Secretary)</a:t>
            </a:r>
            <a:r>
              <a:rPr lang="de-DE" dirty="0"/>
              <a:t>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35D95FD-6203-4B9A-A017-D3378AE17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57669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91B75C-F89E-4A74-B14B-C224C03F6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08720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de-DE" dirty="0"/>
              <a:t>Review </a:t>
            </a:r>
            <a:r>
              <a:rPr lang="de-DE" dirty="0" err="1"/>
              <a:t>Procedure</a:t>
            </a:r>
            <a:r>
              <a:rPr lang="de-DE" dirty="0"/>
              <a:t>   IA / TL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122F7C4-6C81-4A0F-A22C-5FC4F12AA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CA0A28A-5027-4054-9F61-C8C1DA2AFAA8}"/>
              </a:ext>
            </a:extLst>
          </p:cNvPr>
          <p:cNvSpPr txBox="1"/>
          <p:nvPr/>
        </p:nvSpPr>
        <p:spPr>
          <a:xfrm>
            <a:off x="1901415" y="1628800"/>
            <a:ext cx="560884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Pre-check and upload of application to the RC workspace (SG 2)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DA2B66F-9789-4735-A302-84FCC4C058F6}"/>
              </a:ext>
            </a:extLst>
          </p:cNvPr>
          <p:cNvSpPr txBox="1"/>
          <p:nvPr/>
        </p:nvSpPr>
        <p:spPr>
          <a:xfrm>
            <a:off x="1910119" y="2449854"/>
            <a:ext cx="560884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Submission of review order </a:t>
            </a:r>
            <a:r>
              <a:rPr lang="en-US" sz="1600" b="1" dirty="0"/>
              <a:t>to all RC members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BD459248-4552-44EE-A068-86B524EEBF34}"/>
              </a:ext>
            </a:extLst>
          </p:cNvPr>
          <p:cNvSpPr txBox="1"/>
          <p:nvPr/>
        </p:nvSpPr>
        <p:spPr>
          <a:xfrm>
            <a:off x="1907700" y="3252921"/>
            <a:ext cx="5608843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Voting on the application in the RC workspace (SG 2)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075C630-B674-486E-B408-511434A13FEB}"/>
              </a:ext>
            </a:extLst>
          </p:cNvPr>
          <p:cNvSpPr txBox="1"/>
          <p:nvPr/>
        </p:nvSpPr>
        <p:spPr>
          <a:xfrm>
            <a:off x="1907700" y="3648545"/>
            <a:ext cx="5616628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Upload of RC member reviews to the RC workspace (SG 2) 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49F6168D-59D9-41C2-BC51-6B55332F5FB9}"/>
              </a:ext>
            </a:extLst>
          </p:cNvPr>
          <p:cNvSpPr txBox="1"/>
          <p:nvPr/>
        </p:nvSpPr>
        <p:spPr>
          <a:xfrm>
            <a:off x="1907699" y="4077072"/>
            <a:ext cx="5608844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/>
              <a:t>Comparison of RC member reviews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3A6099AA-1FBD-4A88-948F-4DC4FDDF7142}"/>
              </a:ext>
            </a:extLst>
          </p:cNvPr>
          <p:cNvSpPr txBox="1"/>
          <p:nvPr/>
        </p:nvSpPr>
        <p:spPr>
          <a:xfrm>
            <a:off x="1907699" y="4458598"/>
            <a:ext cx="5608844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When a quorum is reached: Preparation of (final) RC proposal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13E53130-313B-44C7-AE3E-C3D15A3C408D}"/>
              </a:ext>
            </a:extLst>
          </p:cNvPr>
          <p:cNvSpPr txBox="1"/>
          <p:nvPr/>
        </p:nvSpPr>
        <p:spPr>
          <a:xfrm>
            <a:off x="1915483" y="4845201"/>
            <a:ext cx="5608845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/>
              <a:t>Upload of RC proposal to RC workspace  (SG 4) for comments (status „open“)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C721882E-BA00-4CB3-B8CA-204AA2A73734}"/>
              </a:ext>
            </a:extLst>
          </p:cNvPr>
          <p:cNvSpPr txBox="1"/>
          <p:nvPr/>
        </p:nvSpPr>
        <p:spPr>
          <a:xfrm>
            <a:off x="1910116" y="5492914"/>
            <a:ext cx="5608845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Notification to the Executive Secretary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2B6741B5-FABC-4321-9936-B143AF9FE18A}"/>
              </a:ext>
            </a:extLst>
          </p:cNvPr>
          <p:cNvSpPr txBox="1"/>
          <p:nvPr/>
        </p:nvSpPr>
        <p:spPr>
          <a:xfrm>
            <a:off x="1915483" y="5900060"/>
            <a:ext cx="5608845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After &gt; 1 week: Change of status to “closed” 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327A66AA-AFEE-4FC5-9AE2-68F6794A50B2}"/>
              </a:ext>
            </a:extLst>
          </p:cNvPr>
          <p:cNvSpPr txBox="1"/>
          <p:nvPr/>
        </p:nvSpPr>
        <p:spPr>
          <a:xfrm>
            <a:off x="179512" y="1684147"/>
            <a:ext cx="105056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Executive Secretary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6EC5BAE0-3B65-44CD-A302-51AED4AAE6FF}"/>
              </a:ext>
            </a:extLst>
          </p:cNvPr>
          <p:cNvSpPr txBox="1"/>
          <p:nvPr/>
        </p:nvSpPr>
        <p:spPr>
          <a:xfrm>
            <a:off x="1915486" y="2017263"/>
            <a:ext cx="560884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Notification to RC assistant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355A5AFB-3C37-4586-BB12-2CEB05F45227}"/>
              </a:ext>
            </a:extLst>
          </p:cNvPr>
          <p:cNvSpPr txBox="1"/>
          <p:nvPr/>
        </p:nvSpPr>
        <p:spPr>
          <a:xfrm>
            <a:off x="161139" y="2415465"/>
            <a:ext cx="122413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RC assistant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BEFD6D3C-5DA4-4B26-A071-806AC44A07F7}"/>
              </a:ext>
            </a:extLst>
          </p:cNvPr>
          <p:cNvSpPr txBox="1"/>
          <p:nvPr/>
        </p:nvSpPr>
        <p:spPr>
          <a:xfrm>
            <a:off x="197882" y="3284984"/>
            <a:ext cx="125940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RC members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6F3609E5-8854-4753-AA5E-5BC125B5DFAF}"/>
              </a:ext>
            </a:extLst>
          </p:cNvPr>
          <p:cNvSpPr txBox="1"/>
          <p:nvPr/>
        </p:nvSpPr>
        <p:spPr>
          <a:xfrm>
            <a:off x="206841" y="4671100"/>
            <a:ext cx="1277771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RC chairperson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87330B0C-3312-4497-A0C5-6FF578F73840}"/>
              </a:ext>
            </a:extLst>
          </p:cNvPr>
          <p:cNvSpPr txBox="1"/>
          <p:nvPr/>
        </p:nvSpPr>
        <p:spPr>
          <a:xfrm>
            <a:off x="179512" y="5891064"/>
            <a:ext cx="127777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RC assistant</a:t>
            </a:r>
          </a:p>
        </p:txBody>
      </p:sp>
      <p:sp>
        <p:nvSpPr>
          <p:cNvPr id="24" name="Geschweifte Klammer links 23">
            <a:extLst>
              <a:ext uri="{FF2B5EF4-FFF2-40B4-BE49-F238E27FC236}">
                <a16:creationId xmlns:a16="http://schemas.microsoft.com/office/drawing/2014/main" id="{818707CE-8FC4-41A7-B4EB-A75DCEDD473F}"/>
              </a:ext>
            </a:extLst>
          </p:cNvPr>
          <p:cNvSpPr/>
          <p:nvPr/>
        </p:nvSpPr>
        <p:spPr>
          <a:xfrm>
            <a:off x="1403649" y="1628800"/>
            <a:ext cx="288032" cy="727017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Geschweifte Klammer links 24">
            <a:extLst>
              <a:ext uri="{FF2B5EF4-FFF2-40B4-BE49-F238E27FC236}">
                <a16:creationId xmlns:a16="http://schemas.microsoft.com/office/drawing/2014/main" id="{F2BFD887-1561-4EA3-888A-CDCA649230B5}"/>
              </a:ext>
            </a:extLst>
          </p:cNvPr>
          <p:cNvSpPr/>
          <p:nvPr/>
        </p:nvSpPr>
        <p:spPr>
          <a:xfrm>
            <a:off x="1403648" y="2420889"/>
            <a:ext cx="288032" cy="338554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Geschweifte Klammer links 25">
            <a:extLst>
              <a:ext uri="{FF2B5EF4-FFF2-40B4-BE49-F238E27FC236}">
                <a16:creationId xmlns:a16="http://schemas.microsoft.com/office/drawing/2014/main" id="{565A8024-0801-4E7A-A20D-0A74C9F41A3C}"/>
              </a:ext>
            </a:extLst>
          </p:cNvPr>
          <p:cNvSpPr/>
          <p:nvPr/>
        </p:nvSpPr>
        <p:spPr>
          <a:xfrm>
            <a:off x="1403648" y="2869917"/>
            <a:ext cx="288032" cy="1110021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Geschweifte Klammer links 27">
            <a:extLst>
              <a:ext uri="{FF2B5EF4-FFF2-40B4-BE49-F238E27FC236}">
                <a16:creationId xmlns:a16="http://schemas.microsoft.com/office/drawing/2014/main" id="{2AC5BEA6-E221-4DF8-A697-1055A5A6C69B}"/>
              </a:ext>
            </a:extLst>
          </p:cNvPr>
          <p:cNvSpPr/>
          <p:nvPr/>
        </p:nvSpPr>
        <p:spPr>
          <a:xfrm>
            <a:off x="1377403" y="4095089"/>
            <a:ext cx="288032" cy="1736379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Geschweifte Klammer links 28">
            <a:extLst>
              <a:ext uri="{FF2B5EF4-FFF2-40B4-BE49-F238E27FC236}">
                <a16:creationId xmlns:a16="http://schemas.microsoft.com/office/drawing/2014/main" id="{A68E53AC-0F08-4104-8A9D-14544DABBF7C}"/>
              </a:ext>
            </a:extLst>
          </p:cNvPr>
          <p:cNvSpPr/>
          <p:nvPr/>
        </p:nvSpPr>
        <p:spPr>
          <a:xfrm>
            <a:off x="1377403" y="5882068"/>
            <a:ext cx="288032" cy="338554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E8FB1144-5EA9-4164-AC28-569A482DC378}"/>
              </a:ext>
            </a:extLst>
          </p:cNvPr>
          <p:cNvSpPr txBox="1"/>
          <p:nvPr/>
        </p:nvSpPr>
        <p:spPr>
          <a:xfrm>
            <a:off x="1910118" y="2837800"/>
            <a:ext cx="5608843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Review of application based on RC internal checklist</a:t>
            </a:r>
          </a:p>
        </p:txBody>
      </p:sp>
    </p:spTree>
    <p:extLst>
      <p:ext uri="{BB962C8B-B14F-4D97-AF65-F5344CB8AC3E}">
        <p14:creationId xmlns:p14="http://schemas.microsoft.com/office/powerpoint/2010/main" val="2008360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 animBg="1"/>
      <p:bldP spid="19" grpId="0"/>
      <p:bldP spid="20" grpId="0"/>
      <p:bldP spid="22" grpId="0"/>
      <p:bldP spid="23" grpId="0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687" y="112474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Management Structure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2</a:t>
            </a:fld>
            <a:endParaRPr lang="fr-FR"/>
          </a:p>
        </p:txBody>
      </p:sp>
      <p:pic>
        <p:nvPicPr>
          <p:cNvPr id="5" name="Content Placeholder 7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02" y="1700213"/>
            <a:ext cx="6268246" cy="45243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3275856" y="3356992"/>
            <a:ext cx="4032448" cy="295232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39041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91B75C-F89E-4A74-B14B-C224C03F6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08720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de-DE" dirty="0"/>
              <a:t>Review </a:t>
            </a:r>
            <a:r>
              <a:rPr lang="de-DE" dirty="0" err="1"/>
              <a:t>Procedure</a:t>
            </a:r>
            <a:r>
              <a:rPr lang="de-DE" dirty="0"/>
              <a:t>   LME / MSE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122F7C4-6C81-4A0F-A22C-5FC4F12AA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20</a:t>
            </a:fld>
            <a:endParaRPr lang="fr-FR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CA0A28A-5027-4054-9F61-C8C1DA2AFAA8}"/>
              </a:ext>
            </a:extLst>
          </p:cNvPr>
          <p:cNvSpPr txBox="1"/>
          <p:nvPr/>
        </p:nvSpPr>
        <p:spPr>
          <a:xfrm>
            <a:off x="1901415" y="1484784"/>
            <a:ext cx="560884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Pre-check and upload of application to the RC workspace (SG 2)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B37B07F-1820-47CA-9409-151A0ABDE893}"/>
              </a:ext>
            </a:extLst>
          </p:cNvPr>
          <p:cNvSpPr txBox="1"/>
          <p:nvPr/>
        </p:nvSpPr>
        <p:spPr>
          <a:xfrm>
            <a:off x="1907704" y="2280393"/>
            <a:ext cx="5608841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Selection of </a:t>
            </a:r>
            <a:r>
              <a:rPr lang="en-US" sz="1600" b="1" dirty="0"/>
              <a:t>2 RC members </a:t>
            </a:r>
            <a:r>
              <a:rPr lang="en-US" sz="1600" dirty="0"/>
              <a:t>for performing the review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DA2B66F-9789-4735-A302-84FCC4C058F6}"/>
              </a:ext>
            </a:extLst>
          </p:cNvPr>
          <p:cNvSpPr txBox="1"/>
          <p:nvPr/>
        </p:nvSpPr>
        <p:spPr>
          <a:xfrm>
            <a:off x="1907703" y="2674028"/>
            <a:ext cx="560884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Submission of review order to selected RC members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BD459248-4552-44EE-A068-86B524EEBF34}"/>
              </a:ext>
            </a:extLst>
          </p:cNvPr>
          <p:cNvSpPr txBox="1"/>
          <p:nvPr/>
        </p:nvSpPr>
        <p:spPr>
          <a:xfrm>
            <a:off x="1907700" y="3108905"/>
            <a:ext cx="5608843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/>
              <a:t>Review of application based on RC internal checklist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075C630-B674-486E-B408-511434A13FEB}"/>
              </a:ext>
            </a:extLst>
          </p:cNvPr>
          <p:cNvSpPr txBox="1"/>
          <p:nvPr/>
        </p:nvSpPr>
        <p:spPr>
          <a:xfrm>
            <a:off x="1907700" y="3504529"/>
            <a:ext cx="5616628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Submission of RC member reviews to the RC assistant (e-mail)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D293964-C93E-4094-B9AD-E40B11B04C2C}"/>
              </a:ext>
            </a:extLst>
          </p:cNvPr>
          <p:cNvSpPr txBox="1"/>
          <p:nvPr/>
        </p:nvSpPr>
        <p:spPr>
          <a:xfrm>
            <a:off x="1907699" y="3919650"/>
            <a:ext cx="5608844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Upload of RC member reviews to the RC workspace (SG 3)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49F6168D-59D9-41C2-BC51-6B55332F5FB9}"/>
              </a:ext>
            </a:extLst>
          </p:cNvPr>
          <p:cNvSpPr txBox="1"/>
          <p:nvPr/>
        </p:nvSpPr>
        <p:spPr>
          <a:xfrm>
            <a:off x="1907699" y="4347140"/>
            <a:ext cx="5608844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/>
              <a:t>Comparison of RC member reviews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3A6099AA-1FBD-4A88-948F-4DC4FDDF7142}"/>
              </a:ext>
            </a:extLst>
          </p:cNvPr>
          <p:cNvSpPr txBox="1"/>
          <p:nvPr/>
        </p:nvSpPr>
        <p:spPr>
          <a:xfrm>
            <a:off x="1907699" y="4728666"/>
            <a:ext cx="5608844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/>
              <a:t>Preparation of (final) RC proposal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13E53130-313B-44C7-AE3E-C3D15A3C408D}"/>
              </a:ext>
            </a:extLst>
          </p:cNvPr>
          <p:cNvSpPr txBox="1"/>
          <p:nvPr/>
        </p:nvSpPr>
        <p:spPr>
          <a:xfrm>
            <a:off x="1915483" y="5115269"/>
            <a:ext cx="5608845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Upload of RC proposal to the RC workspace  (SG 4) for comments (status „open“)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C721882E-BA00-4CB3-B8CA-204AA2A73734}"/>
              </a:ext>
            </a:extLst>
          </p:cNvPr>
          <p:cNvSpPr txBox="1"/>
          <p:nvPr/>
        </p:nvSpPr>
        <p:spPr>
          <a:xfrm>
            <a:off x="1910116" y="5762982"/>
            <a:ext cx="5608845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Notification to the Executive Secretary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2B6741B5-FABC-4321-9936-B143AF9FE18A}"/>
              </a:ext>
            </a:extLst>
          </p:cNvPr>
          <p:cNvSpPr txBox="1"/>
          <p:nvPr/>
        </p:nvSpPr>
        <p:spPr>
          <a:xfrm>
            <a:off x="1915483" y="6170128"/>
            <a:ext cx="5608845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After &gt; 1 week: Change of status to “closed” 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327A66AA-AFEE-4FC5-9AE2-68F6794A50B2}"/>
              </a:ext>
            </a:extLst>
          </p:cNvPr>
          <p:cNvSpPr txBox="1"/>
          <p:nvPr/>
        </p:nvSpPr>
        <p:spPr>
          <a:xfrm>
            <a:off x="179512" y="1540131"/>
            <a:ext cx="105056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Executive Secretary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6EC5BAE0-3B65-44CD-A302-51AED4AAE6FF}"/>
              </a:ext>
            </a:extLst>
          </p:cNvPr>
          <p:cNvSpPr txBox="1"/>
          <p:nvPr/>
        </p:nvSpPr>
        <p:spPr>
          <a:xfrm>
            <a:off x="1915486" y="1873247"/>
            <a:ext cx="5608842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/>
              <a:t>Notification to RC assistant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355A5AFB-3C37-4586-BB12-2CEB05F45227}"/>
              </a:ext>
            </a:extLst>
          </p:cNvPr>
          <p:cNvSpPr txBox="1"/>
          <p:nvPr/>
        </p:nvSpPr>
        <p:spPr>
          <a:xfrm>
            <a:off x="179512" y="2492896"/>
            <a:ext cx="122413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RC assistant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BEFD6D3C-5DA4-4B26-A071-806AC44A07F7}"/>
              </a:ext>
            </a:extLst>
          </p:cNvPr>
          <p:cNvSpPr txBox="1"/>
          <p:nvPr/>
        </p:nvSpPr>
        <p:spPr>
          <a:xfrm>
            <a:off x="197882" y="3140968"/>
            <a:ext cx="1259401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Selected </a:t>
            </a:r>
            <a:br>
              <a:rPr lang="en-US" sz="1600" dirty="0">
                <a:solidFill>
                  <a:srgbClr val="C00000"/>
                </a:solidFill>
              </a:rPr>
            </a:br>
            <a:r>
              <a:rPr lang="en-US" sz="1600" dirty="0">
                <a:solidFill>
                  <a:srgbClr val="C00000"/>
                </a:solidFill>
              </a:rPr>
              <a:t>RC members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9683A1E3-55EA-4170-9657-16C47931D353}"/>
              </a:ext>
            </a:extLst>
          </p:cNvPr>
          <p:cNvSpPr txBox="1"/>
          <p:nvPr/>
        </p:nvSpPr>
        <p:spPr>
          <a:xfrm>
            <a:off x="179512" y="3916129"/>
            <a:ext cx="127777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RC assistant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6F3609E5-8854-4753-AA5E-5BC125B5DFAF}"/>
              </a:ext>
            </a:extLst>
          </p:cNvPr>
          <p:cNvSpPr txBox="1"/>
          <p:nvPr/>
        </p:nvSpPr>
        <p:spPr>
          <a:xfrm>
            <a:off x="206841" y="4941168"/>
            <a:ext cx="1277771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RC chairperson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87330B0C-3312-4497-A0C5-6FF578F73840}"/>
              </a:ext>
            </a:extLst>
          </p:cNvPr>
          <p:cNvSpPr txBox="1"/>
          <p:nvPr/>
        </p:nvSpPr>
        <p:spPr>
          <a:xfrm>
            <a:off x="179512" y="6161132"/>
            <a:ext cx="1277771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RC assistant</a:t>
            </a:r>
          </a:p>
        </p:txBody>
      </p:sp>
      <p:sp>
        <p:nvSpPr>
          <p:cNvPr id="24" name="Geschweifte Klammer links 23">
            <a:extLst>
              <a:ext uri="{FF2B5EF4-FFF2-40B4-BE49-F238E27FC236}">
                <a16:creationId xmlns:a16="http://schemas.microsoft.com/office/drawing/2014/main" id="{818707CE-8FC4-41A7-B4EB-A75DCEDD473F}"/>
              </a:ext>
            </a:extLst>
          </p:cNvPr>
          <p:cNvSpPr/>
          <p:nvPr/>
        </p:nvSpPr>
        <p:spPr>
          <a:xfrm>
            <a:off x="1403649" y="1484784"/>
            <a:ext cx="288032" cy="727017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Geschweifte Klammer links 24">
            <a:extLst>
              <a:ext uri="{FF2B5EF4-FFF2-40B4-BE49-F238E27FC236}">
                <a16:creationId xmlns:a16="http://schemas.microsoft.com/office/drawing/2014/main" id="{F2BFD887-1561-4EA3-888A-CDCA649230B5}"/>
              </a:ext>
            </a:extLst>
          </p:cNvPr>
          <p:cNvSpPr/>
          <p:nvPr/>
        </p:nvSpPr>
        <p:spPr>
          <a:xfrm>
            <a:off x="1403648" y="2313629"/>
            <a:ext cx="288032" cy="727017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Geschweifte Klammer links 25">
            <a:extLst>
              <a:ext uri="{FF2B5EF4-FFF2-40B4-BE49-F238E27FC236}">
                <a16:creationId xmlns:a16="http://schemas.microsoft.com/office/drawing/2014/main" id="{565A8024-0801-4E7A-A20D-0A74C9F41A3C}"/>
              </a:ext>
            </a:extLst>
          </p:cNvPr>
          <p:cNvSpPr/>
          <p:nvPr/>
        </p:nvSpPr>
        <p:spPr>
          <a:xfrm>
            <a:off x="1403648" y="3108905"/>
            <a:ext cx="288032" cy="727017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Geschweifte Klammer links 26">
            <a:extLst>
              <a:ext uri="{FF2B5EF4-FFF2-40B4-BE49-F238E27FC236}">
                <a16:creationId xmlns:a16="http://schemas.microsoft.com/office/drawing/2014/main" id="{29FEF789-8A6A-4D85-8A00-8EDD09F5AF82}"/>
              </a:ext>
            </a:extLst>
          </p:cNvPr>
          <p:cNvSpPr/>
          <p:nvPr/>
        </p:nvSpPr>
        <p:spPr>
          <a:xfrm>
            <a:off x="1385275" y="3919651"/>
            <a:ext cx="288032" cy="338554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Geschweifte Klammer links 27">
            <a:extLst>
              <a:ext uri="{FF2B5EF4-FFF2-40B4-BE49-F238E27FC236}">
                <a16:creationId xmlns:a16="http://schemas.microsoft.com/office/drawing/2014/main" id="{2AC5BEA6-E221-4DF8-A697-1055A5A6C69B}"/>
              </a:ext>
            </a:extLst>
          </p:cNvPr>
          <p:cNvSpPr/>
          <p:nvPr/>
        </p:nvSpPr>
        <p:spPr>
          <a:xfrm>
            <a:off x="1377403" y="4365157"/>
            <a:ext cx="288032" cy="1736379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Geschweifte Klammer links 28">
            <a:extLst>
              <a:ext uri="{FF2B5EF4-FFF2-40B4-BE49-F238E27FC236}">
                <a16:creationId xmlns:a16="http://schemas.microsoft.com/office/drawing/2014/main" id="{A68E53AC-0F08-4104-8A9D-14544DABBF7C}"/>
              </a:ext>
            </a:extLst>
          </p:cNvPr>
          <p:cNvSpPr/>
          <p:nvPr/>
        </p:nvSpPr>
        <p:spPr>
          <a:xfrm>
            <a:off x="1377403" y="6152136"/>
            <a:ext cx="288032" cy="338554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2F4C2DC-0B7C-48B9-9EAA-99E413FE2EA5}"/>
              </a:ext>
            </a:extLst>
          </p:cNvPr>
          <p:cNvSpPr txBox="1"/>
          <p:nvPr/>
        </p:nvSpPr>
        <p:spPr>
          <a:xfrm>
            <a:off x="6444208" y="2190259"/>
            <a:ext cx="1303925" cy="523220"/>
          </a:xfrm>
          <a:prstGeom prst="rect">
            <a:avLst/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400" dirty="0"/>
              <a:t>Up </a:t>
            </a:r>
            <a:r>
              <a:rPr lang="de-DE" sz="1400" dirty="0" err="1"/>
              <a:t>to</a:t>
            </a:r>
            <a:r>
              <a:rPr lang="de-DE" sz="1400" dirty="0"/>
              <a:t> </a:t>
            </a:r>
            <a:r>
              <a:rPr lang="de-DE" sz="1400" dirty="0" err="1"/>
              <a:t>now</a:t>
            </a:r>
            <a:r>
              <a:rPr lang="de-DE" sz="1400" dirty="0"/>
              <a:t> </a:t>
            </a:r>
            <a:br>
              <a:rPr lang="de-DE" sz="1400" dirty="0"/>
            </a:br>
            <a:r>
              <a:rPr lang="de-DE" sz="1400" b="1" dirty="0"/>
              <a:t>3 RC </a:t>
            </a:r>
            <a:r>
              <a:rPr lang="de-DE" sz="1400" b="1" dirty="0" err="1"/>
              <a:t>members</a:t>
            </a:r>
            <a:endParaRPr lang="de-DE" sz="1400" b="1" dirty="0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08BAA122-BC4B-432A-A26E-84879967ABA5}"/>
              </a:ext>
            </a:extLst>
          </p:cNvPr>
          <p:cNvSpPr txBox="1"/>
          <p:nvPr/>
        </p:nvSpPr>
        <p:spPr>
          <a:xfrm>
            <a:off x="7164288" y="3489576"/>
            <a:ext cx="1303925" cy="954107"/>
          </a:xfrm>
          <a:prstGeom prst="rect">
            <a:avLst/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2700000" scaled="1"/>
            <a:tileRect/>
          </a:gra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400" dirty="0"/>
              <a:t>Up </a:t>
            </a:r>
            <a:r>
              <a:rPr lang="de-DE" sz="1400" dirty="0" err="1"/>
              <a:t>to</a:t>
            </a:r>
            <a:r>
              <a:rPr lang="de-DE" sz="1400" dirty="0"/>
              <a:t> </a:t>
            </a:r>
            <a:r>
              <a:rPr lang="de-DE" sz="1400" dirty="0" err="1"/>
              <a:t>now</a:t>
            </a:r>
            <a:r>
              <a:rPr lang="de-DE" sz="1400" dirty="0"/>
              <a:t> </a:t>
            </a:r>
            <a:br>
              <a:rPr lang="de-DE" sz="1400" dirty="0"/>
            </a:br>
            <a:r>
              <a:rPr lang="de-DE" sz="1400" b="1" dirty="0"/>
              <a:t>same </a:t>
            </a:r>
            <a:r>
              <a:rPr lang="de-DE" sz="1400" b="1" dirty="0" err="1"/>
              <a:t>procedure</a:t>
            </a:r>
            <a:r>
              <a:rPr lang="de-DE" sz="1400" b="1" dirty="0"/>
              <a:t> </a:t>
            </a:r>
            <a:r>
              <a:rPr lang="de-DE" sz="1400" b="1" dirty="0" err="1"/>
              <a:t>as</a:t>
            </a:r>
            <a:r>
              <a:rPr lang="de-DE" sz="1400" b="1" dirty="0"/>
              <a:t> </a:t>
            </a:r>
            <a:r>
              <a:rPr lang="de-DE" sz="1400" b="1" dirty="0" err="1"/>
              <a:t>used</a:t>
            </a:r>
            <a:r>
              <a:rPr lang="de-DE" sz="1400" b="1" dirty="0"/>
              <a:t> </a:t>
            </a:r>
            <a:r>
              <a:rPr lang="de-DE" sz="1400" b="1" dirty="0" err="1"/>
              <a:t>for</a:t>
            </a:r>
            <a:r>
              <a:rPr lang="de-DE" sz="1400" b="1" dirty="0"/>
              <a:t> IA/TL</a:t>
            </a:r>
          </a:p>
        </p:txBody>
      </p:sp>
    </p:spTree>
    <p:extLst>
      <p:ext uri="{BB962C8B-B14F-4D97-AF65-F5344CB8AC3E}">
        <p14:creationId xmlns:p14="http://schemas.microsoft.com/office/powerpoint/2010/main" val="351880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 animBg="1"/>
      <p:bldP spid="19" grpId="0"/>
      <p:bldP spid="20" grpId="0"/>
      <p:bldP spid="21" grpId="0"/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" grpId="0" animBg="1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NL" dirty="0" err="1"/>
              <a:t>Approval</a:t>
            </a:r>
            <a:r>
              <a:rPr lang="nl-NL" dirty="0"/>
              <a:t> of IA&amp;TL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908720"/>
            <a:ext cx="2324100" cy="566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lh3.googleusercontent.com/3qd9RW7ctdMv-buuGIOt8pruQGpEs2DCKc3G-N04sVH5nxZTH4Hwm4nsG2MLvDSvgr1Q-Ec4z0iXFSyb1BfbAVHUwe2OIVZk7hsFCMBcCgs9JvY0qPeutcwwNFUNzCOSsFEh5yxzaFlPbQLThZ6FkepSRbX5VGc6WRJZ5ZIQdDKqXdtbqaTZd7cy8pMOVtt_RJ1ilz0aButkbBtsSauKYtHekMEeWPwGueBl9JCLrVdtiMnPrs6vaj2QHaQ5totsS-uoxhOzpf7W63t647KEOwhZO4voM4t-IeIHwX-MdIPCc806bGbqdKktQRJw7fHvfbQ99dHMpMLHRTbYAFkuh3GgucICHU-gDXfD2izNXyBrqfAQd9XEOyTSH0v6fdLKIFOyQZcFqNSOZnmeC_eXIneyZbwyZWB-f0vaiz25zCkJSInlmDTY7Uaiar9gDru2ZFLh2mbRh8_NRyMzIhkgjCNmSbkx2k6gC10xblUDpJdvNCZk9xHkI5hIkEC6S1_FQPV-IrrPKxYnCMcbHhVGFbDeQpQdE6PmaZTPdcxssb7Hg4yuloUwaryVVhnyDU96LBa0GH1K9Jucq9-WLOE0eX5vprtPCAsH9CqTXaUU9w=w1427-h1070-n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32856"/>
            <a:ext cx="4437952" cy="3327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err="1"/>
              <a:t>Example</a:t>
            </a:r>
            <a:r>
              <a:rPr lang="nl-NL" dirty="0"/>
              <a:t> of the scope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00808"/>
            <a:ext cx="5800501" cy="468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err="1"/>
              <a:t>Approval</a:t>
            </a:r>
            <a:r>
              <a:rPr lang="nl-NL" dirty="0"/>
              <a:t> of Legal </a:t>
            </a:r>
            <a:r>
              <a:rPr lang="nl-NL" dirty="0" err="1"/>
              <a:t>Metrology</a:t>
            </a:r>
            <a:r>
              <a:rPr lang="nl-NL" dirty="0"/>
              <a:t> Experts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32856"/>
            <a:ext cx="74676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Approval of the System Auditors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88840"/>
            <a:ext cx="72771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25</a:t>
            </a:fld>
            <a:endParaRPr lang="fr-FR"/>
          </a:p>
        </p:txBody>
      </p:sp>
      <p:pic>
        <p:nvPicPr>
          <p:cNvPr id="5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528" y="1388203"/>
            <a:ext cx="2086495" cy="2086495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0" y="3818459"/>
            <a:ext cx="7956376" cy="2274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dirty="0"/>
              <a:t>Cock Oosterman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2400" b="1" dirty="0"/>
              <a:t>OIML-CS Management Committee Chairperson </a:t>
            </a:r>
          </a:p>
          <a:p>
            <a:pPr marL="0" indent="0" algn="ctr">
              <a:buFont typeface="Arial" panose="020B0604020202020204" pitchFamily="34" charset="0"/>
              <a:buNone/>
            </a:pPr>
            <a:br>
              <a:rPr lang="en-US" sz="2400" b="1" dirty="0"/>
            </a:br>
            <a:r>
              <a:rPr lang="en-US" sz="2400" b="1" dirty="0">
                <a:hlinkClick r:id="rId3"/>
              </a:rPr>
              <a:t>cock.oosterman@oiml.org</a:t>
            </a:r>
            <a:br>
              <a:rPr lang="en-US" sz="2400" b="1" dirty="0"/>
            </a:br>
            <a:r>
              <a:rPr lang="en-US" sz="2400" b="1" dirty="0">
                <a:hlinkClick r:id="rId4"/>
              </a:rPr>
              <a:t>www.oiml.org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82661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C64F2B-FC4F-4916-ADD2-DBD3186E8775}" type="slidenum">
              <a:rPr lang="en-GB">
                <a:solidFill>
                  <a:srgbClr val="FFFFFF"/>
                </a:solidFill>
              </a:rPr>
              <a:pPr>
                <a:defRPr/>
              </a:pPr>
              <a:t>3</a:t>
            </a:fld>
            <a:endParaRPr lang="en-GB">
              <a:solidFill>
                <a:srgbClr val="FFFFFF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7599393" cy="531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bgerundetes Rechteck 6"/>
          <p:cNvSpPr/>
          <p:nvPr/>
        </p:nvSpPr>
        <p:spPr bwMode="auto">
          <a:xfrm>
            <a:off x="3203848" y="3356992"/>
            <a:ext cx="4351780" cy="3052316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4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Abgerundetes Rechteck 7"/>
          <p:cNvSpPr/>
          <p:nvPr/>
        </p:nvSpPr>
        <p:spPr bwMode="auto">
          <a:xfrm>
            <a:off x="4788024" y="3501008"/>
            <a:ext cx="2545983" cy="1296144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4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" name="Gruppieren 8"/>
          <p:cNvGrpSpPr/>
          <p:nvPr/>
        </p:nvGrpSpPr>
        <p:grpSpPr>
          <a:xfrm>
            <a:off x="4067944" y="4293096"/>
            <a:ext cx="2405862" cy="871653"/>
            <a:chOff x="4436592" y="4069515"/>
            <a:chExt cx="2606351" cy="871653"/>
          </a:xfrm>
        </p:grpSpPr>
        <p:cxnSp>
          <p:nvCxnSpPr>
            <p:cNvPr id="10" name="Gerade Verbindung mit Pfeil 9"/>
            <p:cNvCxnSpPr/>
            <p:nvPr/>
          </p:nvCxnSpPr>
          <p:spPr>
            <a:xfrm flipV="1">
              <a:off x="4436592" y="4293096"/>
              <a:ext cx="1215528" cy="648072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Abgerundetes Rechteck 10"/>
            <p:cNvSpPr/>
            <p:nvPr/>
          </p:nvSpPr>
          <p:spPr bwMode="auto">
            <a:xfrm>
              <a:off x="5470713" y="4069515"/>
              <a:ext cx="1572230" cy="351656"/>
            </a:xfrm>
            <a:prstGeom prst="roundRect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4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2" name="Textfeld 11"/>
          <p:cNvSpPr txBox="1"/>
          <p:nvPr/>
        </p:nvSpPr>
        <p:spPr>
          <a:xfrm>
            <a:off x="2555776" y="2996952"/>
            <a:ext cx="1258453" cy="646331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>
            <a:defPPr>
              <a:defRPr lang="de-DE"/>
            </a:defPPr>
            <a:lvl1pPr algn="ctr">
              <a:defRPr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Chair: </a:t>
            </a:r>
            <a:br>
              <a:rPr lang="de-DE" dirty="0"/>
            </a:br>
            <a:r>
              <a:rPr lang="de-DE" b="0" dirty="0"/>
              <a:t>R. Schwartz (DE)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4499992" y="2636912"/>
            <a:ext cx="1528785" cy="923330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Chair</a:t>
            </a:r>
            <a:r>
              <a:rPr lang="de-DE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de-DE" sz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Oosterman</a:t>
            </a:r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(NL)</a:t>
            </a:r>
            <a:b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Deputy</a:t>
            </a:r>
            <a:r>
              <a:rPr lang="de-DE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Chair</a:t>
            </a:r>
            <a:r>
              <a:rPr lang="de-DE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de-DE" sz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Loizides</a:t>
            </a:r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(AU)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491880" y="4941168"/>
            <a:ext cx="1262910" cy="46166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Chair</a:t>
            </a:r>
            <a:r>
              <a:rPr lang="de-DE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H. Stolz (DE)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6372200" y="3501008"/>
            <a:ext cx="1000431" cy="461665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P. Dixon</a:t>
            </a:r>
            <a:b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(UK)</a:t>
            </a:r>
          </a:p>
        </p:txBody>
      </p:sp>
    </p:spTree>
    <p:extLst>
      <p:ext uri="{BB962C8B-B14F-4D97-AF65-F5344CB8AC3E}">
        <p14:creationId xmlns:p14="http://schemas.microsoft.com/office/powerpoint/2010/main" val="37742435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4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687" y="1124744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Management Committee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4</a:t>
            </a:fld>
            <a:endParaRPr lang="fr-FR"/>
          </a:p>
        </p:txBody>
      </p:sp>
      <p:pic>
        <p:nvPicPr>
          <p:cNvPr id="5" name="Content Placeholder 7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802" y="1700213"/>
            <a:ext cx="6268246" cy="45243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/>
        </p:nvSpPr>
        <p:spPr>
          <a:xfrm>
            <a:off x="4697424" y="3573016"/>
            <a:ext cx="1656184" cy="864096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506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1st Management </a:t>
            </a:r>
            <a:r>
              <a:rPr lang="nl-NL" dirty="0" err="1"/>
              <a:t>Committee</a:t>
            </a:r>
            <a:r>
              <a:rPr lang="nl-NL" dirty="0"/>
              <a:t> Meeting</a:t>
            </a:r>
          </a:p>
        </p:txBody>
      </p:sp>
      <p:pic>
        <p:nvPicPr>
          <p:cNvPr id="4" name="Picture 2" descr="Gerelateerde afbeeldi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436" y="2433272"/>
            <a:ext cx="2286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91978" y="2952621"/>
            <a:ext cx="1229314" cy="512677"/>
          </a:xfrm>
          <a:prstGeom prst="rect">
            <a:avLst/>
          </a:prstGeom>
        </p:spPr>
      </p:pic>
      <p:pic>
        <p:nvPicPr>
          <p:cNvPr id="6" name="Picture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65279" y="4053863"/>
            <a:ext cx="2447838" cy="1057275"/>
          </a:xfrm>
          <a:prstGeom prst="rect">
            <a:avLst/>
          </a:prstGeom>
        </p:spPr>
      </p:pic>
      <p:pic>
        <p:nvPicPr>
          <p:cNvPr id="7" name="Picture 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4077072"/>
            <a:ext cx="447675" cy="657225"/>
          </a:xfrm>
          <a:prstGeom prst="rect">
            <a:avLst/>
          </a:prstGeom>
        </p:spPr>
      </p:pic>
      <p:sp>
        <p:nvSpPr>
          <p:cNvPr id="8" name="Oval 5"/>
          <p:cNvSpPr/>
          <p:nvPr/>
        </p:nvSpPr>
        <p:spPr>
          <a:xfrm>
            <a:off x="3302059" y="2759368"/>
            <a:ext cx="2411058" cy="2306585"/>
          </a:xfrm>
          <a:prstGeom prst="ellipse">
            <a:avLst/>
          </a:prstGeom>
          <a:noFill/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TextBox 14"/>
          <p:cNvSpPr txBox="1"/>
          <p:nvPr/>
        </p:nvSpPr>
        <p:spPr>
          <a:xfrm>
            <a:off x="3347864" y="3284984"/>
            <a:ext cx="22413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6000" dirty="0">
                <a:latin typeface="Baskerville Old Face" pitchFamily="18" charset="0"/>
                <a:cs typeface="Times New Roman" pitchFamily="18" charset="0"/>
              </a:rPr>
              <a:t>OIML</a:t>
            </a:r>
          </a:p>
        </p:txBody>
      </p:sp>
      <p:sp>
        <p:nvSpPr>
          <p:cNvPr id="10" name="Tekstvak 9"/>
          <p:cNvSpPr txBox="1"/>
          <p:nvPr/>
        </p:nvSpPr>
        <p:spPr>
          <a:xfrm>
            <a:off x="2411760" y="5301208"/>
            <a:ext cx="3376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21&amp;22 </a:t>
            </a:r>
            <a:r>
              <a:rPr lang="nl-NL" dirty="0" err="1"/>
              <a:t>March</a:t>
            </a:r>
            <a:r>
              <a:rPr lang="nl-NL" dirty="0"/>
              <a:t> 2018, NMI Australia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err="1"/>
              <a:t>Participation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21 </a:t>
            </a:r>
            <a:r>
              <a:rPr lang="nl-NL" dirty="0" err="1"/>
              <a:t>Members</a:t>
            </a:r>
            <a:r>
              <a:rPr lang="nl-NL" dirty="0"/>
              <a:t> (IA/</a:t>
            </a:r>
            <a:r>
              <a:rPr lang="nl-NL" dirty="0" err="1"/>
              <a:t>Member</a:t>
            </a:r>
            <a:r>
              <a:rPr lang="nl-NL" dirty="0"/>
              <a:t> </a:t>
            </a:r>
            <a:r>
              <a:rPr lang="nl-NL" dirty="0" err="1"/>
              <a:t>states</a:t>
            </a:r>
            <a:r>
              <a:rPr lang="nl-NL" dirty="0"/>
              <a:t>)</a:t>
            </a:r>
          </a:p>
          <a:p>
            <a:r>
              <a:rPr lang="nl-NL" dirty="0"/>
              <a:t>ILAC</a:t>
            </a:r>
          </a:p>
          <a:p>
            <a:r>
              <a:rPr lang="nl-NL" dirty="0"/>
              <a:t>IEC</a:t>
            </a:r>
          </a:p>
          <a:p>
            <a:r>
              <a:rPr lang="nl-NL" dirty="0"/>
              <a:t>WELMEC</a:t>
            </a:r>
          </a:p>
          <a:p>
            <a:r>
              <a:rPr lang="nl-NL" dirty="0"/>
              <a:t>CECIP / CECOD (AQUA)</a:t>
            </a:r>
          </a:p>
          <a:p>
            <a:r>
              <a:rPr lang="nl-NL" dirty="0" err="1"/>
              <a:t>Observer</a:t>
            </a:r>
            <a:r>
              <a:rPr lang="nl-NL" dirty="0"/>
              <a:t> SIM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Decisions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In accordance with BIML_SC6_P1_N013, make a proposal to the CIML </a:t>
            </a:r>
            <a:r>
              <a:rPr lang="en-US" b="1" dirty="0">
                <a:solidFill>
                  <a:srgbClr val="00B0F0"/>
                </a:solidFill>
              </a:rPr>
              <a:t>to move responsibility for OIML D 29, D 30 and D xx </a:t>
            </a:r>
            <a:r>
              <a:rPr lang="en-US" dirty="0"/>
              <a:t>(Guide for the application of ISO/IEC 17065) from TC 3/SC 5 </a:t>
            </a:r>
            <a:r>
              <a:rPr lang="en-US" b="1" dirty="0">
                <a:solidFill>
                  <a:srgbClr val="00B0F0"/>
                </a:solidFill>
              </a:rPr>
              <a:t>to the OIML-CS MC</a:t>
            </a:r>
            <a:r>
              <a:rPr lang="en-US" dirty="0"/>
              <a:t>.</a:t>
            </a:r>
          </a:p>
          <a:p>
            <a:r>
              <a:rPr lang="en-US" dirty="0"/>
              <a:t>In accordance with B 18:2017, 15.5, make a proposal to the CIML to </a:t>
            </a:r>
            <a:r>
              <a:rPr lang="en-US" b="1" dirty="0">
                <a:solidFill>
                  <a:srgbClr val="00B0F0"/>
                </a:solidFill>
              </a:rPr>
              <a:t>include OIML R 60:2017 </a:t>
            </a:r>
            <a:r>
              <a:rPr lang="en-US" dirty="0"/>
              <a:t>(Scheme A) in the OIML-CS and to retain OIML R60:2000 in the OIML-CS.</a:t>
            </a:r>
          </a:p>
          <a:p>
            <a:r>
              <a:rPr lang="en-US" dirty="0"/>
              <a:t>In accordance with B 18:2017, 15.5, make a proposal to the CIML to </a:t>
            </a:r>
            <a:r>
              <a:rPr lang="en-US" b="1" dirty="0">
                <a:solidFill>
                  <a:srgbClr val="00B0F0"/>
                </a:solidFill>
              </a:rPr>
              <a:t>include OIML R 61:2017 </a:t>
            </a:r>
            <a:r>
              <a:rPr lang="en-US" dirty="0"/>
              <a:t>(Scheme B) in the OIML-CS and to retain OIML R61:2004 in the OIML-CS.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Make a proposal to the CIML that OIML TC/SC Project Groups shall develop a </a:t>
            </a:r>
            <a:r>
              <a:rPr lang="en-US" b="1" dirty="0">
                <a:solidFill>
                  <a:srgbClr val="00B0F0"/>
                </a:solidFill>
              </a:rPr>
              <a:t>gap analysis </a:t>
            </a:r>
            <a:r>
              <a:rPr lang="en-US" dirty="0"/>
              <a:t>when an OIML recommendation is revised.</a:t>
            </a:r>
          </a:p>
          <a:p>
            <a:r>
              <a:rPr lang="en-US" b="1" dirty="0">
                <a:solidFill>
                  <a:srgbClr val="00B0F0"/>
                </a:solidFill>
              </a:rPr>
              <a:t>Remove the need for Legal Metrology Experts </a:t>
            </a:r>
            <a:r>
              <a:rPr lang="en-US" dirty="0"/>
              <a:t>to have assessment experience from the qualification criteria specified in OD-01.</a:t>
            </a:r>
          </a:p>
          <a:p>
            <a:r>
              <a:rPr lang="en-US" dirty="0"/>
              <a:t>Review Committee members will </a:t>
            </a:r>
            <a:r>
              <a:rPr lang="en-US" b="1" dirty="0">
                <a:solidFill>
                  <a:srgbClr val="00B0F0"/>
                </a:solidFill>
              </a:rPr>
              <a:t>abstain</a:t>
            </a:r>
            <a:r>
              <a:rPr lang="en-US" dirty="0"/>
              <a:t> from making a recommendation on applications where they have participated as an expert.</a:t>
            </a:r>
          </a:p>
          <a:p>
            <a:r>
              <a:rPr lang="en-US" dirty="0"/>
              <a:t>Review Committee members </a:t>
            </a:r>
            <a:r>
              <a:rPr lang="en-US" b="1" dirty="0">
                <a:solidFill>
                  <a:srgbClr val="00B0F0"/>
                </a:solidFill>
              </a:rPr>
              <a:t>can make </a:t>
            </a:r>
            <a:r>
              <a:rPr lang="en-US" dirty="0"/>
              <a:t>a recommendation on applications from their own country and organization.</a:t>
            </a:r>
          </a:p>
          <a:p>
            <a:endParaRPr lang="nl-NL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Approve the provisional list of </a:t>
            </a:r>
            <a:r>
              <a:rPr lang="en-US" b="1" dirty="0">
                <a:solidFill>
                  <a:srgbClr val="00B0F0"/>
                </a:solidFill>
              </a:rPr>
              <a:t>Legal Metrology Experts</a:t>
            </a:r>
            <a:r>
              <a:rPr lang="en-US" dirty="0"/>
              <a:t>.</a:t>
            </a:r>
          </a:p>
          <a:p>
            <a:r>
              <a:rPr lang="en-US" dirty="0"/>
              <a:t>Approve the provisional list of </a:t>
            </a:r>
            <a:r>
              <a:rPr lang="en-US" b="1" dirty="0">
                <a:solidFill>
                  <a:srgbClr val="00B0F0"/>
                </a:solidFill>
              </a:rPr>
              <a:t>Management System Experts</a:t>
            </a:r>
            <a:r>
              <a:rPr lang="en-US" dirty="0"/>
              <a:t>.</a:t>
            </a:r>
          </a:p>
          <a:p>
            <a:r>
              <a:rPr lang="en-US" dirty="0"/>
              <a:t>To </a:t>
            </a:r>
            <a:r>
              <a:rPr lang="en-US" b="1" dirty="0">
                <a:solidFill>
                  <a:srgbClr val="00B0F0"/>
                </a:solidFill>
              </a:rPr>
              <a:t>extend the review period for experts </a:t>
            </a:r>
            <a:r>
              <a:rPr lang="en-US" dirty="0"/>
              <a:t>from 1 year to 3 years.</a:t>
            </a:r>
          </a:p>
          <a:p>
            <a:r>
              <a:rPr lang="en-US" dirty="0"/>
              <a:t>In accordance with BIML_SC6_P1_N021, make a proposal to the CIML that OIML recommendations should have four parts.</a:t>
            </a:r>
          </a:p>
          <a:p>
            <a:pPr>
              <a:buNone/>
            </a:pPr>
            <a:r>
              <a:rPr lang="en-US" dirty="0"/>
              <a:t>		• Metrological and technical requirements </a:t>
            </a:r>
          </a:p>
          <a:p>
            <a:pPr>
              <a:buNone/>
            </a:pPr>
            <a:r>
              <a:rPr lang="en-US" dirty="0"/>
              <a:t>		• Test procedures </a:t>
            </a:r>
          </a:p>
          <a:p>
            <a:pPr>
              <a:buNone/>
            </a:pPr>
            <a:r>
              <a:rPr lang="en-US" dirty="0"/>
              <a:t>		• </a:t>
            </a:r>
            <a:r>
              <a:rPr lang="en-US" b="1" dirty="0">
                <a:solidFill>
                  <a:srgbClr val="00B0F0"/>
                </a:solidFill>
              </a:rPr>
              <a:t>Type evaluation report format </a:t>
            </a:r>
          </a:p>
          <a:p>
            <a:pPr>
              <a:buNone/>
            </a:pPr>
            <a:r>
              <a:rPr lang="en-US" dirty="0"/>
              <a:t>		• </a:t>
            </a:r>
            <a:r>
              <a:rPr lang="en-US" b="1" dirty="0">
                <a:solidFill>
                  <a:srgbClr val="00B0F0"/>
                </a:solidFill>
              </a:rPr>
              <a:t>Test report format</a:t>
            </a:r>
          </a:p>
          <a:p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IML PowerPoint Layout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OIML-CS Seminar June 2017 - Slide template</Template>
  <TotalTime>0</TotalTime>
  <Words>1074</Words>
  <Application>Microsoft Office PowerPoint</Application>
  <PresentationFormat>Bildschirmpräsentation (4:3)</PresentationFormat>
  <Paragraphs>140</Paragraphs>
  <Slides>25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25</vt:i4>
      </vt:variant>
    </vt:vector>
  </HeadingPairs>
  <TitlesOfParts>
    <vt:vector size="31" baseType="lpstr">
      <vt:lpstr>Arial</vt:lpstr>
      <vt:lpstr>Baskerville Old Face</vt:lpstr>
      <vt:lpstr>Calibri</vt:lpstr>
      <vt:lpstr>Comic Sans MS</vt:lpstr>
      <vt:lpstr>Times New Roman</vt:lpstr>
      <vt:lpstr>OIML PowerPoint Layout 2015</vt:lpstr>
      <vt:lpstr>Activities of the MC and RC</vt:lpstr>
      <vt:lpstr>Management Structure</vt:lpstr>
      <vt:lpstr>PowerPoint-Präsentation</vt:lpstr>
      <vt:lpstr>Management Committee</vt:lpstr>
      <vt:lpstr>1st Management Committee Meeting</vt:lpstr>
      <vt:lpstr>Participation</vt:lpstr>
      <vt:lpstr>Decisions</vt:lpstr>
      <vt:lpstr>PowerPoint-Präsentation</vt:lpstr>
      <vt:lpstr>PowerPoint-Präsentation</vt:lpstr>
      <vt:lpstr>PowerPoint-Präsentation</vt:lpstr>
      <vt:lpstr>PowerPoint-Präsentation</vt:lpstr>
      <vt:lpstr>Working Groups</vt:lpstr>
      <vt:lpstr>RECOMMENDATIONS TO THE CIML</vt:lpstr>
      <vt:lpstr>PowerPoint-Präsentation</vt:lpstr>
      <vt:lpstr>Review Committee</vt:lpstr>
      <vt:lpstr>Membership</vt:lpstr>
      <vt:lpstr>OIML-CS RC Workspace</vt:lpstr>
      <vt:lpstr>OIML-CS RC Workspace - subgroups</vt:lpstr>
      <vt:lpstr>Review Procedure   IA / TL</vt:lpstr>
      <vt:lpstr>Review Procedure   LME / MSE</vt:lpstr>
      <vt:lpstr>Approval of IA&amp;TL </vt:lpstr>
      <vt:lpstr>Example of the scope</vt:lpstr>
      <vt:lpstr>Approval of Legal Metrology Experts</vt:lpstr>
      <vt:lpstr>Approval of the System Auditors</vt:lpstr>
      <vt:lpstr>PowerPoint-Präsentation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Oosterman</dc:creator>
  <cp:lastModifiedBy>Peter Ulbig</cp:lastModifiedBy>
  <cp:revision>51</cp:revision>
  <dcterms:created xsi:type="dcterms:W3CDTF">2017-05-23T10:37:45Z</dcterms:created>
  <dcterms:modified xsi:type="dcterms:W3CDTF">2018-05-14T07:58:25Z</dcterms:modified>
</cp:coreProperties>
</file>